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7" r:id="rId12"/>
    <p:sldId id="268" r:id="rId13"/>
    <p:sldId id="273" r:id="rId14"/>
    <p:sldId id="274" r:id="rId15"/>
    <p:sldId id="269" r:id="rId16"/>
    <p:sldId id="270" r:id="rId17"/>
    <p:sldId id="272" r:id="rId18"/>
    <p:sldId id="271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4EE"/>
    <a:srgbClr val="040483"/>
    <a:srgbClr val="FFC000"/>
    <a:srgbClr val="C0E6E8"/>
    <a:srgbClr val="FFE699"/>
    <a:srgbClr val="ED7D31"/>
    <a:srgbClr val="79BA27"/>
    <a:srgbClr val="DECF5C"/>
    <a:srgbClr val="D6CB5F"/>
    <a:srgbClr val="A8B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3" autoAdjust="0"/>
    <p:restoredTop sz="94660"/>
  </p:normalViewPr>
  <p:slideViewPr>
    <p:cSldViewPr snapToGrid="0">
      <p:cViewPr varScale="1">
        <p:scale>
          <a:sx n="90" d="100"/>
          <a:sy n="90" d="100"/>
        </p:scale>
        <p:origin x="5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0FF53-DCAF-41A2-A27A-C3954F23B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15C5-E6B5-4E36-8164-1B420F5F4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B81DA-BD92-4F5F-9640-F20B0E512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36CC-B280-41C5-9F11-037DAC9E041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92CB2-700E-49CC-A708-F3AD067B7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A770D-3B03-44CA-9191-C668DE70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DDC8-66F7-4505-BC3D-54D6C1521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4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C0F4-EB07-4738-911E-FC609179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46841F-12C9-49C5-9815-4B247B642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3F72-1A83-4F5C-88EA-3DE8906C2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36CC-B280-41C5-9F11-037DAC9E041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31830-BCA1-45FF-A091-AC6D8D675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368D2-024D-471A-B943-E3CF31A4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DDC8-66F7-4505-BC3D-54D6C1521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9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401D9-BBB5-484D-BF48-9B9B3F6182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02929-DC59-4F25-939F-4EAE2C55F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B13D1-123A-4688-BDB6-A76EA67D4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36CC-B280-41C5-9F11-037DAC9E041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6C2D8-E099-431A-A60A-0007AEA4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F4AB1-E671-46AC-94C2-CA301AC8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DDC8-66F7-4505-BC3D-54D6C1521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F934-4659-4EF3-BDF2-89ED45A4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0A608-DEF6-4497-9731-5BFD37FFB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46E47-9236-48DD-93D0-3F2980E57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36CC-B280-41C5-9F11-037DAC9E041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033BA-A5B2-4797-A600-4CC0A0CDF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C5DE7-5A83-4BAD-8408-38D4713F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DDC8-66F7-4505-BC3D-54D6C1521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9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F96C7-06B2-48AC-9BC3-025F32E37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E8AEE-A4DA-4B87-B9E6-850A3AFCD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E2C96-FA89-4C47-8BE2-76E91D3F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36CC-B280-41C5-9F11-037DAC9E041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F86A0-7A22-4152-83B0-9056CDAC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3CD2A-0411-4189-AD13-33753CAC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DDC8-66F7-4505-BC3D-54D6C1521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56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3C88-9933-48F2-9B50-E8CAC292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B5FF-36A0-45FC-BD1A-F2082A931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40092-1090-4A05-8E52-46C0194EB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A0821-E36E-43E3-8904-81FFA23A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36CC-B280-41C5-9F11-037DAC9E041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C4370-4F1B-42A6-B3A7-6DB59B0A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A0E85-E663-49DD-A28C-0D6C372E2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DDC8-66F7-4505-BC3D-54D6C1521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78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C8B61-18C9-4C91-A200-2496CD61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76CE6-B4A8-4BA7-8B43-5FD173962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B4F94-18E5-4935-83DD-D837835D3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C3B5E-F983-4DE0-8936-C9E1CF0DB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3ED47-02F6-4B07-9776-439078C02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290CC-9939-4A42-B400-63906EFC2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36CC-B280-41C5-9F11-037DAC9E041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27426-1567-4A7E-B1BC-E8A266756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7A88EE-4E51-498D-945A-C0B5F09A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DDC8-66F7-4505-BC3D-54D6C1521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6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C5C2-6281-40C5-8545-E3929624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1E7839-892D-4283-9564-24188C8AA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36CC-B280-41C5-9F11-037DAC9E041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C9B15-4F37-416D-979E-CE7A4A52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A957C0-94A1-4C1F-A971-4FB67127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DDC8-66F7-4505-BC3D-54D6C1521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9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777BB-1CC3-4764-A727-42842CB3E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36CC-B280-41C5-9F11-037DAC9E041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1A6FC-6D66-4709-99A6-85988046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3DD9A-34D2-4283-B373-2F5D735C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DDC8-66F7-4505-BC3D-54D6C1521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1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B561-E1C6-4DA8-AA09-2EDE6E46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2639A-8D57-4885-88F0-9F8BD31B3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4E010-6EDD-46F6-801B-3E0B53995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E54A8-502C-440C-BB27-9877BC6A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36CC-B280-41C5-9F11-037DAC9E041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91251-C4AE-4578-86A1-D6F39DAC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0C610-48A1-421E-BABC-56ABB49D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DDC8-66F7-4505-BC3D-54D6C1521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6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E04C-C83F-4301-966B-83947BC10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B4EB18-D39D-46EF-8F5D-36269D040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CEAB5-0D08-41C7-BB58-E15FC4DFF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12BFC-57F6-4645-8E55-02AA1024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36CC-B280-41C5-9F11-037DAC9E0413}" type="datetimeFigureOut">
              <a:rPr lang="en-US" smtClean="0"/>
              <a:t>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CA5B4-7213-4DC2-A26F-6BC397794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31DBF-29A7-4AA0-86E9-8530CA5F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4DDC8-66F7-4505-BC3D-54D6C1521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70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7ADEFF-6DB7-46C4-9A11-2527238C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96F6E-282B-4893-840F-E31018FC5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B8C90-4508-4D38-92A9-9B7C3D305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</a:defRPr>
            </a:lvl1pPr>
          </a:lstStyle>
          <a:p>
            <a:fld id="{622B36CC-B280-41C5-9F11-037DAC9E0413}" type="datetimeFigureOut">
              <a:rPr lang="en-US" smtClean="0"/>
              <a:pPr/>
              <a:t>1/24/2021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529AC-F1B7-43F5-8362-12DA355AD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A8717-2ED9-4031-BDF3-3E2B2AACB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eelawadee" panose="020B0502040204020203" pitchFamily="34" charset="-34"/>
              </a:defRPr>
            </a:lvl1pPr>
          </a:lstStyle>
          <a:p>
            <a:fld id="{DE54DDC8-66F7-4505-BC3D-54D6C15218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911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eelawadee" panose="020B0502040204020203" pitchFamily="34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eelawadee" panose="020B0502040204020203" pitchFamily="34" charset="-3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eelawadee" panose="020B0502040204020203" pitchFamily="34" charset="-3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eelawadee" panose="020B0502040204020203" pitchFamily="34" charset="-3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eelawadee" panose="020B0502040204020203" pitchFamily="34" charset="-3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eelawadee" panose="020B0502040204020203" pitchFamily="34" charset="-3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7">
            <a:extLst>
              <a:ext uri="{FF2B5EF4-FFF2-40B4-BE49-F238E27FC236}">
                <a16:creationId xmlns:a16="http://schemas.microsoft.com/office/drawing/2014/main" id="{1B7F9DBD-5B06-4D49-AC86-5D02FD16332B}"/>
              </a:ext>
            </a:extLst>
          </p:cNvPr>
          <p:cNvSpPr/>
          <p:nvPr/>
        </p:nvSpPr>
        <p:spPr>
          <a:xfrm>
            <a:off x="1042001" y="1672249"/>
            <a:ext cx="10131858" cy="1801581"/>
          </a:xfrm>
          <a:prstGeom prst="rect">
            <a:avLst/>
          </a:prstGeom>
          <a:solidFill>
            <a:srgbClr val="79BA2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eelawadee" panose="020B0502040204020203" pitchFamily="34" charset="-34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38D3FE-9F96-4C2E-A2F4-62F4306AF4C6}"/>
              </a:ext>
            </a:extLst>
          </p:cNvPr>
          <p:cNvSpPr/>
          <p:nvPr/>
        </p:nvSpPr>
        <p:spPr>
          <a:xfrm>
            <a:off x="0" y="6270171"/>
            <a:ext cx="12192000" cy="587829"/>
          </a:xfrm>
          <a:prstGeom prst="rect">
            <a:avLst/>
          </a:prstGeom>
          <a:gradFill flip="none" rotWithShape="1">
            <a:gsLst>
              <a:gs pos="29000">
                <a:srgbClr val="DECF5C"/>
              </a:gs>
              <a:gs pos="100000">
                <a:srgbClr val="3F769B"/>
              </a:gs>
              <a:gs pos="0">
                <a:srgbClr val="96C0BE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The 9th Asia Undergraduate Conference on Computing (AUC2) 2021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B8157F-C4A6-4588-8A2C-ED2086B7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81" y="258143"/>
            <a:ext cx="832575" cy="4959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A44CC-BF3D-44E8-B81D-6292D148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900" y="258142"/>
            <a:ext cx="1446999" cy="495947"/>
          </a:xfrm>
          <a:prstGeom prst="rect">
            <a:avLst/>
          </a:prstGeom>
        </p:spPr>
      </p:pic>
      <p:pic>
        <p:nvPicPr>
          <p:cNvPr id="27" name="Picture 2" descr="รูปภาพที่เกี่ยวข้อง">
            <a:extLst>
              <a:ext uri="{FF2B5EF4-FFF2-40B4-BE49-F238E27FC236}">
                <a16:creationId xmlns:a16="http://schemas.microsoft.com/office/drawing/2014/main" id="{48486F23-AC0C-41B6-AFB9-62C61A2A4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87" y="258143"/>
            <a:ext cx="1000750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B883B4-48CF-49E7-9DFF-F27023FEBCC3}"/>
              </a:ext>
            </a:extLst>
          </p:cNvPr>
          <p:cNvSpPr/>
          <p:nvPr/>
        </p:nvSpPr>
        <p:spPr>
          <a:xfrm rot="10800000">
            <a:off x="1027487" y="3468784"/>
            <a:ext cx="10239858" cy="835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4945E5-993B-4F7F-B89C-D8E4D90D03A3}"/>
              </a:ext>
            </a:extLst>
          </p:cNvPr>
          <p:cNvSpPr/>
          <p:nvPr/>
        </p:nvSpPr>
        <p:spPr>
          <a:xfrm rot="5400000">
            <a:off x="109488" y="2516864"/>
            <a:ext cx="1944000" cy="1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3D92DE-02AB-4D7D-B3C8-3EDA847AFB04}"/>
              </a:ext>
            </a:extLst>
          </p:cNvPr>
          <p:cNvSpPr/>
          <p:nvPr/>
        </p:nvSpPr>
        <p:spPr>
          <a:xfrm rot="10800000">
            <a:off x="1027489" y="1589398"/>
            <a:ext cx="10239856" cy="83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22E1AA-11D5-4C68-81B5-DACC4D714DCF}"/>
              </a:ext>
            </a:extLst>
          </p:cNvPr>
          <p:cNvSpPr/>
          <p:nvPr/>
        </p:nvSpPr>
        <p:spPr>
          <a:xfrm rot="5400000">
            <a:off x="10254046" y="2505074"/>
            <a:ext cx="1944000" cy="10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2B1028-8589-48C1-812C-6EB1EE991EAD}"/>
              </a:ext>
            </a:extLst>
          </p:cNvPr>
          <p:cNvSpPr txBox="1"/>
          <p:nvPr/>
        </p:nvSpPr>
        <p:spPr>
          <a:xfrm>
            <a:off x="739543" y="1918610"/>
            <a:ext cx="108405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สื่อการเรียนการสอนออนไลน์ การเรียนรู้พื้นฐาน 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Arduino</a:t>
            </a:r>
            <a:r>
              <a:rPr lang="th-TH" sz="3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  <a:r>
              <a:rPr lang="en-US" sz="3600" b="1" dirty="0">
                <a:solidFill>
                  <a:schemeClr val="bg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E-Learning of Arduino Basic Learning</a:t>
            </a:r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1C71A4BF-2B98-4D5B-AFE5-B8079937765E}"/>
              </a:ext>
            </a:extLst>
          </p:cNvPr>
          <p:cNvSpPr/>
          <p:nvPr/>
        </p:nvSpPr>
        <p:spPr>
          <a:xfrm rot="5400000">
            <a:off x="0" y="-12435"/>
            <a:ext cx="1200329" cy="1200329"/>
          </a:xfrm>
          <a:prstGeom prst="rtTriangle">
            <a:avLst/>
          </a:prstGeom>
          <a:solidFill>
            <a:srgbClr val="79BA2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Leelawadee" panose="020B0502040204020203" pitchFamily="34" charset="-34"/>
            </a:endParaRPr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5AB3F64-2EAE-4549-A993-EAC252AC9E9F}"/>
              </a:ext>
            </a:extLst>
          </p:cNvPr>
          <p:cNvSpPr/>
          <p:nvPr/>
        </p:nvSpPr>
        <p:spPr>
          <a:xfrm rot="16200000">
            <a:off x="10991671" y="5657392"/>
            <a:ext cx="1200329" cy="1200329"/>
          </a:xfrm>
          <a:prstGeom prst="rtTriangle">
            <a:avLst/>
          </a:prstGeom>
          <a:solidFill>
            <a:srgbClr val="79BA2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Leelawadee" panose="020B0502040204020203" pitchFamily="34" charset="-34"/>
            </a:endParaRPr>
          </a:p>
        </p:txBody>
      </p: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29F8B192-EA83-45E7-BFD8-AED6D9397DE1}"/>
              </a:ext>
            </a:extLst>
          </p:cNvPr>
          <p:cNvSpPr/>
          <p:nvPr/>
        </p:nvSpPr>
        <p:spPr>
          <a:xfrm rot="10800000">
            <a:off x="10991671" y="-12435"/>
            <a:ext cx="1200329" cy="1200329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Leelawadee" panose="020B0502040204020203" pitchFamily="34" charset="-34"/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81A27E84-D8CC-451B-B7CF-F11A7AF66BA2}"/>
              </a:ext>
            </a:extLst>
          </p:cNvPr>
          <p:cNvSpPr/>
          <p:nvPr/>
        </p:nvSpPr>
        <p:spPr>
          <a:xfrm>
            <a:off x="-1" y="5657392"/>
            <a:ext cx="1200329" cy="1200329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Leelawadee" panose="020B0502040204020203" pitchFamily="34" charset="-3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DCE590C-2A65-4F9D-9561-FAEB779E35C8}"/>
              </a:ext>
            </a:extLst>
          </p:cNvPr>
          <p:cNvSpPr/>
          <p:nvPr/>
        </p:nvSpPr>
        <p:spPr>
          <a:xfrm rot="10800000">
            <a:off x="987998" y="4901242"/>
            <a:ext cx="10378207" cy="835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07336-4D85-4745-9834-7AEF672FBF93}"/>
              </a:ext>
            </a:extLst>
          </p:cNvPr>
          <p:cNvSpPr txBox="1"/>
          <p:nvPr/>
        </p:nvSpPr>
        <p:spPr>
          <a:xfrm>
            <a:off x="1027487" y="3629036"/>
            <a:ext cx="10144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นาย รัก</a:t>
            </a:r>
            <a:r>
              <a:rPr lang="th-TH" sz="2400" b="1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ษิต</a:t>
            </a:r>
            <a:r>
              <a:rPr lang="th-TH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กันต์ </a:t>
            </a:r>
            <a:r>
              <a:rPr lang="th-TH" sz="2400" b="1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ลุน</a:t>
            </a:r>
            <a:r>
              <a:rPr lang="th-TH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ละวัน ดร.วีณา ประยูรรัตน์ และ ผศ.อภิชัย ตระหง่านศรี</a:t>
            </a:r>
          </a:p>
          <a:p>
            <a:pPr algn="ctr"/>
            <a:r>
              <a:rPr lang="th-TH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คณะเทคโนโลยีสารสนเทศ สาขาวิชาเทคโนโลยีสารสนเทศและการสื่อสาร มหาวิทยาลัยศรีปทุม วิทยาเขตชลบุรี</a:t>
            </a:r>
            <a:endParaRPr lang="en-US" sz="2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C8DD9-B1FF-4BE8-8D69-1906554ED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345" y="4966695"/>
            <a:ext cx="1080000" cy="108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B4C686D-4B35-4F71-BC94-D2961724C9CF}"/>
              </a:ext>
            </a:extLst>
          </p:cNvPr>
          <p:cNvSpPr/>
          <p:nvPr/>
        </p:nvSpPr>
        <p:spPr>
          <a:xfrm rot="5400000">
            <a:off x="9537971" y="5461667"/>
            <a:ext cx="1200331" cy="98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958F03-C8F2-47BE-AFFE-1E7D8383CC3B}"/>
              </a:ext>
            </a:extLst>
          </p:cNvPr>
          <p:cNvSpPr/>
          <p:nvPr/>
        </p:nvSpPr>
        <p:spPr>
          <a:xfrm rot="10800000">
            <a:off x="10126188" y="6030068"/>
            <a:ext cx="1200331" cy="98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49E974-3248-4E24-A098-E7509918AF02}"/>
              </a:ext>
            </a:extLst>
          </p:cNvPr>
          <p:cNvSpPr/>
          <p:nvPr/>
        </p:nvSpPr>
        <p:spPr>
          <a:xfrm rot="5400000">
            <a:off x="10722369" y="5461667"/>
            <a:ext cx="1200331" cy="98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51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5" y="152245"/>
            <a:ext cx="5679755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ขั้นตอนการดำเนินการวิจัย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5" y="152244"/>
            <a:ext cx="141033" cy="1283222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C02EDD-AD48-48B9-9B40-A4DC4CE25454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DB3D61-23A8-4155-BED6-CCFEB94E964F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722893-C4E7-49A8-80AA-0A4E7CCE5623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E8B3E-ACF1-4FE7-9190-468491D7E8D5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A703E4-5C80-40F3-83A6-A2B4478AAFD8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38366A-4857-4758-8CD2-972809906498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184B1A-402B-491B-8B41-FAB379FDCE93}"/>
              </a:ext>
            </a:extLst>
          </p:cNvPr>
          <p:cNvGrpSpPr/>
          <p:nvPr/>
        </p:nvGrpSpPr>
        <p:grpSpPr>
          <a:xfrm>
            <a:off x="1336630" y="1435466"/>
            <a:ext cx="3584912" cy="4869641"/>
            <a:chOff x="1336630" y="1435466"/>
            <a:chExt cx="3584912" cy="486964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F9056EE-4CFC-4A75-8F8C-EADB6F72E671}"/>
                </a:ext>
              </a:extLst>
            </p:cNvPr>
            <p:cNvSpPr/>
            <p:nvPr/>
          </p:nvSpPr>
          <p:spPr>
            <a:xfrm>
              <a:off x="1336630" y="1435466"/>
              <a:ext cx="3584912" cy="4869641"/>
            </a:xfrm>
            <a:prstGeom prst="rect">
              <a:avLst/>
            </a:prstGeom>
            <a:solidFill>
              <a:srgbClr val="D4E4E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74C574-8E07-4E09-84C4-91C6B3F58BE6}"/>
                </a:ext>
              </a:extLst>
            </p:cNvPr>
            <p:cNvSpPr/>
            <p:nvPr/>
          </p:nvSpPr>
          <p:spPr>
            <a:xfrm>
              <a:off x="1435687" y="2111873"/>
              <a:ext cx="3409054" cy="403374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th-TH" altLang="ko-KR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เป็นขั้นตอนที่มีความสำคัญมากโดยการวิเคราะห์ ต้องพิจารณาประเด็นต่าง ๆ ได้แก่ คุณลักษณะของผู้เรียน วัตถุประสงค์ ความรู้ เนื้อหา และแหล่งข้อมูลที่มีอยู่ ซึ่งกลุ่มผู้เรียน ได้แก่ นักศึกษาชั้นปีที่ 1 สาขาวิชาเทคโนโลยีสารสนเทศและการสื่อการ คณะเทคโนโลยีสารสนเทศ มหาวิทยาลัยศรีปทุม วิทยาเขตชลบุรี ที่ยังไม่มีความรู้พื้นฐานเกี่ยวกับ </a:t>
              </a:r>
              <a:r>
                <a:rPr lang="en-US" altLang="ko-KR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Arduino </a:t>
              </a:r>
              <a:r>
                <a:rPr lang="th-TH" altLang="ko-KR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จำนวน 22 คน โดยจัดการทดลองแบบผสมผสาน (</a:t>
              </a:r>
              <a:r>
                <a:rPr lang="en-US" altLang="ko-KR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e-Blended Learning) </a:t>
              </a:r>
              <a:endParaRPr lang="ko-KR" altLang="en-US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46EF6-8F03-4BD6-A491-59CFAE84F966}"/>
                </a:ext>
              </a:extLst>
            </p:cNvPr>
            <p:cNvSpPr txBox="1"/>
            <p:nvPr/>
          </p:nvSpPr>
          <p:spPr>
            <a:xfrm>
              <a:off x="1435687" y="1563508"/>
              <a:ext cx="3409053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2400" b="1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ขั้นตอนการวิเคราะห์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86BBD2-C053-4313-A24A-8BACDFF13546}"/>
              </a:ext>
            </a:extLst>
          </p:cNvPr>
          <p:cNvGrpSpPr/>
          <p:nvPr/>
        </p:nvGrpSpPr>
        <p:grpSpPr>
          <a:xfrm>
            <a:off x="5955214" y="1435466"/>
            <a:ext cx="4581651" cy="4869641"/>
            <a:chOff x="5955214" y="1435466"/>
            <a:chExt cx="4581651" cy="486964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C353EBE-ED55-4E4E-AD27-A633188C7234}"/>
                </a:ext>
              </a:extLst>
            </p:cNvPr>
            <p:cNvSpPr/>
            <p:nvPr/>
          </p:nvSpPr>
          <p:spPr>
            <a:xfrm>
              <a:off x="5955214" y="1435466"/>
              <a:ext cx="4581651" cy="4869641"/>
            </a:xfrm>
            <a:prstGeom prst="rect">
              <a:avLst/>
            </a:prstGeom>
            <a:solidFill>
              <a:srgbClr val="D4E4E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5411E5-F132-4E08-B21E-793274EFB1AB}"/>
                </a:ext>
              </a:extLst>
            </p:cNvPr>
            <p:cNvSpPr/>
            <p:nvPr/>
          </p:nvSpPr>
          <p:spPr>
            <a:xfrm>
              <a:off x="6054273" y="2111873"/>
              <a:ext cx="4361043" cy="4033745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th-TH" altLang="ko-KR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เป็นขั้นตอนที่ออกแบบบทเรียนตามที่ได้จากขั้นตอนการวิเคราะห์ โดยเขียนวัตถุประสงค์แต่ละหน่วย สร้างแบบทดสอบวัดผล ออกแบบหน้าจอและกราฟิก โดยแบ่งเนื้อหาบทเรียนออกเป็น 3 บทเรียน ได้แก่ บทที่ 1 ไมโครคอนโทรลเลอร์ บทที่ 2 เครื่องมือสำหรับพัฒนาไมโครคอนโทรลเลอร์ และบทที่ 3 ฝึกปฏิบัติ การสร้างเครื่องเจลล้างมืออัตโนมัติ ออกแบบแบบทดสอบก่อนเรียน แบบทดสอบท้ายบทเรียน และแบบทดสอบหลังเรียน โดยเป็นแบบทดสอบแบบปรนัย </a:t>
              </a:r>
            </a:p>
            <a:p>
              <a:pPr algn="ctr"/>
              <a:r>
                <a:rPr lang="th-TH" altLang="ko-KR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จากนั้นนำการวิเคราะห์และการออกแบบขั้นต้น สอบถามความคิดเห็นของผู้เชี่ยวชาญที่มีต่อค่าความสอดคล้องในการสร้างสื่อการสอน (</a:t>
              </a:r>
              <a:r>
                <a:rPr lang="en-US" altLang="ko-KR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IOC) </a:t>
              </a:r>
              <a:endParaRPr lang="th-TH" altLang="ko-KR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  <a:p>
              <a:pPr algn="ctr"/>
              <a:r>
                <a:rPr lang="th-TH" altLang="ko-KR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จำนวน 3 ท่าน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CC31E9-E554-46BD-97EC-3EC5A5A8267B}"/>
                </a:ext>
              </a:extLst>
            </p:cNvPr>
            <p:cNvSpPr txBox="1"/>
            <p:nvPr/>
          </p:nvSpPr>
          <p:spPr>
            <a:xfrm>
              <a:off x="6054272" y="1563508"/>
              <a:ext cx="4361043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2400" b="1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ขั้นตอนการออกแบบ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99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5" y="152245"/>
            <a:ext cx="5548620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ขั้นตอนการดำเนินการวิจัย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5" y="152244"/>
            <a:ext cx="141033" cy="1283222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C02EDD-AD48-48B9-9B40-A4DC4CE25454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DB3D61-23A8-4155-BED6-CCFEB94E964F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722893-C4E7-49A8-80AA-0A4E7CCE5623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E8B3E-ACF1-4FE7-9190-468491D7E8D5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A703E4-5C80-40F3-83A6-A2B4478AAFD8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38366A-4857-4758-8CD2-972809906498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334276-E7A0-4B28-BB2E-17B037AC1DC5}"/>
              </a:ext>
            </a:extLst>
          </p:cNvPr>
          <p:cNvGrpSpPr/>
          <p:nvPr/>
        </p:nvGrpSpPr>
        <p:grpSpPr>
          <a:xfrm>
            <a:off x="3806581" y="1396625"/>
            <a:ext cx="3768863" cy="4622323"/>
            <a:chOff x="3806581" y="1396625"/>
            <a:chExt cx="3768863" cy="462232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F9056EE-4CFC-4A75-8F8C-EADB6F72E671}"/>
                </a:ext>
              </a:extLst>
            </p:cNvPr>
            <p:cNvSpPr/>
            <p:nvPr/>
          </p:nvSpPr>
          <p:spPr>
            <a:xfrm>
              <a:off x="3806581" y="1396625"/>
              <a:ext cx="3768863" cy="4622323"/>
            </a:xfrm>
            <a:prstGeom prst="rect">
              <a:avLst/>
            </a:prstGeom>
            <a:solidFill>
              <a:srgbClr val="D4E4E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574C574-8E07-4E09-84C4-91C6B3F58BE6}"/>
                </a:ext>
              </a:extLst>
            </p:cNvPr>
            <p:cNvSpPr/>
            <p:nvPr/>
          </p:nvSpPr>
          <p:spPr>
            <a:xfrm>
              <a:off x="3905638" y="2073032"/>
              <a:ext cx="3543302" cy="3819027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th-TH" altLang="ko-KR" sz="20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เป็นการนำบทเรียนที่พัฒนาขึ้นนำไปใช้กับกลุ่มเป้าหมาย โดยทำการชี้แจงผู้เรียน ติดตั้งบทเรียน และเตรียมอุปกรณ์ในการเรียนการสอน โดยจัดการทดลองแบบผสมผสาน (</a:t>
              </a:r>
              <a:r>
                <a:rPr lang="en-US" altLang="ko-KR" sz="20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e-Blended Learning) </a:t>
              </a:r>
              <a:r>
                <a:rPr lang="th-TH" altLang="ko-KR" sz="20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เรียนออนไลน์ด้วยตนเอง และฝึกปฏิบัติในห้องเรียน</a:t>
              </a:r>
              <a:endParaRPr lang="ko-KR" altLang="en-US" sz="20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846EF6-8F03-4BD6-A491-59CFAE84F966}"/>
                </a:ext>
              </a:extLst>
            </p:cNvPr>
            <p:cNvSpPr txBox="1"/>
            <p:nvPr/>
          </p:nvSpPr>
          <p:spPr>
            <a:xfrm>
              <a:off x="3905639" y="1524667"/>
              <a:ext cx="3543301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2400" b="1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ขั้นตอนการทดลองใช้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3BA4995-070F-46BA-B956-60721A4F9B4A}"/>
              </a:ext>
            </a:extLst>
          </p:cNvPr>
          <p:cNvGrpSpPr/>
          <p:nvPr/>
        </p:nvGrpSpPr>
        <p:grpSpPr>
          <a:xfrm>
            <a:off x="7824317" y="1420057"/>
            <a:ext cx="3768862" cy="4622323"/>
            <a:chOff x="7824317" y="1420057"/>
            <a:chExt cx="3768862" cy="462232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C353EBE-ED55-4E4E-AD27-A633188C7234}"/>
                </a:ext>
              </a:extLst>
            </p:cNvPr>
            <p:cNvSpPr/>
            <p:nvPr/>
          </p:nvSpPr>
          <p:spPr>
            <a:xfrm>
              <a:off x="7824317" y="1420057"/>
              <a:ext cx="3768862" cy="4622323"/>
            </a:xfrm>
            <a:prstGeom prst="rect">
              <a:avLst/>
            </a:prstGeom>
            <a:solidFill>
              <a:srgbClr val="D4E4E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75411E5-F132-4E08-B21E-793274EFB1AB}"/>
                </a:ext>
              </a:extLst>
            </p:cNvPr>
            <p:cNvSpPr/>
            <p:nvPr/>
          </p:nvSpPr>
          <p:spPr>
            <a:xfrm>
              <a:off x="7923376" y="2096465"/>
              <a:ext cx="3570746" cy="3819026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th-TH" altLang="ko-KR" sz="20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เป็นขั้นตอนการประเมินผลบทเรียนและนำผลที่ได้ไปปรับปรุงแก้ไข เพื่อบทเรียนที่มีคุณภาพ โดยทำการบันทึกข้อมูลการใช้งาน หาประสิทธิภาพของบทเรียน โดยใช้วิธีการหาค่าร้อยละจากคะแนนแบบฝึกหัดระหว่างเรียนและแบบทดสอบหลังเรียนที่ผู้เรียนทำได้ โดยนำคะแนนที่ได้มาเปรียบเทียบกันตามสูตร </a:t>
              </a:r>
              <a:r>
                <a:rPr lang="en-US" altLang="ko-KR" sz="20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E1/E2 </a:t>
              </a:r>
              <a:r>
                <a:rPr lang="th-TH" altLang="ko-KR" sz="20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และหาความพึงพอใจของผู้เรียนที่เรียนด้วยบทเรียนที่พัฒนาขึ้น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CC31E9-E554-46BD-97EC-3EC5A5A8267B}"/>
                </a:ext>
              </a:extLst>
            </p:cNvPr>
            <p:cNvSpPr txBox="1"/>
            <p:nvPr/>
          </p:nvSpPr>
          <p:spPr>
            <a:xfrm>
              <a:off x="7923375" y="1548099"/>
              <a:ext cx="3570746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2400" b="1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ขั้นตอนการประเมินผล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1A6172-0015-493D-B836-C8309D048CFF}"/>
              </a:ext>
            </a:extLst>
          </p:cNvPr>
          <p:cNvGrpSpPr/>
          <p:nvPr/>
        </p:nvGrpSpPr>
        <p:grpSpPr>
          <a:xfrm>
            <a:off x="551831" y="1382427"/>
            <a:ext cx="2993582" cy="4636521"/>
            <a:chOff x="551831" y="1382427"/>
            <a:chExt cx="2993582" cy="463652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C16CCD-65FD-44EF-9D4A-849BC148F51C}"/>
                </a:ext>
              </a:extLst>
            </p:cNvPr>
            <p:cNvSpPr/>
            <p:nvPr/>
          </p:nvSpPr>
          <p:spPr>
            <a:xfrm>
              <a:off x="551831" y="1382427"/>
              <a:ext cx="2993582" cy="4636521"/>
            </a:xfrm>
            <a:prstGeom prst="rect">
              <a:avLst/>
            </a:prstGeom>
            <a:solidFill>
              <a:srgbClr val="D4E4E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69FBC4B-6C1A-423D-A5E1-54A93C29036D}"/>
                </a:ext>
              </a:extLst>
            </p:cNvPr>
            <p:cNvSpPr/>
            <p:nvPr/>
          </p:nvSpPr>
          <p:spPr>
            <a:xfrm>
              <a:off x="650890" y="2058835"/>
              <a:ext cx="2846729" cy="3833224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th-TH" altLang="ko-KR" sz="18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เป็นขั้นตอนการพัฒนาบทเรียนตามแผนการที่วิเคราะห์ไว้ โดยใช้ซอฟท์แวร์คอมพิวเตอร์ เพื่อให้ได้บทเรียนต้นแบบและนำไปทดลองใช้ในขั้นตอนต่อไป โดยทำการสร้างเนื้อหาบทเรียนแบบมัลติมีเดีย ประกอบด้วย ข้อความ ภาพนิ่ง ภาพกราฟิก และเสียง </a:t>
              </a:r>
              <a:endParaRPr lang="ko-KR" altLang="en-US" sz="18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5CC856-616B-46B8-B832-82D21023DEEE}"/>
                </a:ext>
              </a:extLst>
            </p:cNvPr>
            <p:cNvSpPr txBox="1"/>
            <p:nvPr/>
          </p:nvSpPr>
          <p:spPr>
            <a:xfrm>
              <a:off x="650889" y="1510469"/>
              <a:ext cx="2846730" cy="461665"/>
            </a:xfrm>
            <a:prstGeom prst="rect">
              <a:avLst/>
            </a:prstGeom>
            <a:solidFill>
              <a:srgbClr val="4472C4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2400" b="1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ขั้นตอนการพัฒนา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87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5" y="152245"/>
            <a:ext cx="3677290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b="1" dirty="0"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Leelawadee" panose="020B0502040204020203" pitchFamily="34" charset="-34"/>
              </a:rPr>
              <a:t>ผลการดำเนินงาน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6" y="152243"/>
            <a:ext cx="108000" cy="1460657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3F3082-EA97-4623-BEC2-259C690AA470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B727C-6D89-4D33-97FC-68A6AA60EC71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B330A-236D-4604-A339-95FDEE0ACC64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1A2B0-3821-4E19-B27E-469A1512DBDF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752179-6493-4FB2-9C0A-0010A92BC434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431EC9-F103-4079-B30D-CB25EFF71C5D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A41E527-3DCD-4C56-89F6-7048EAE1F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462027"/>
              </p:ext>
            </p:extLst>
          </p:nvPr>
        </p:nvGraphicFramePr>
        <p:xfrm>
          <a:off x="1787321" y="1612900"/>
          <a:ext cx="8617359" cy="4803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351">
                  <a:extLst>
                    <a:ext uri="{9D8B030D-6E8A-4147-A177-3AD203B41FA5}">
                      <a16:colId xmlns:a16="http://schemas.microsoft.com/office/drawing/2014/main" val="2459663746"/>
                    </a:ext>
                  </a:extLst>
                </a:gridCol>
                <a:gridCol w="3939266">
                  <a:extLst>
                    <a:ext uri="{9D8B030D-6E8A-4147-A177-3AD203B41FA5}">
                      <a16:colId xmlns:a16="http://schemas.microsoft.com/office/drawing/2014/main" val="317380008"/>
                    </a:ext>
                  </a:extLst>
                </a:gridCol>
                <a:gridCol w="3479742">
                  <a:extLst>
                    <a:ext uri="{9D8B030D-6E8A-4147-A177-3AD203B41FA5}">
                      <a16:colId xmlns:a16="http://schemas.microsoft.com/office/drawing/2014/main" val="1402603994"/>
                    </a:ext>
                  </a:extLst>
                </a:gridCol>
              </a:tblGrid>
              <a:tr h="538067">
                <a:tc>
                  <a:txBody>
                    <a:bodyPr/>
                    <a:lstStyle/>
                    <a:p>
                      <a:pPr algn="ctr"/>
                      <a:r>
                        <a:rPr lang="th-TH" sz="3000" dirty="0">
                          <a:latin typeface="Leelawadee" panose="020B0502040204020203" pitchFamily="34" charset="-34"/>
                          <a:cs typeface="+mn-cs"/>
                        </a:rPr>
                        <a:t>ลำดับ</a:t>
                      </a:r>
                      <a:endParaRPr lang="en-US" sz="3000" dirty="0"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000" dirty="0">
                          <a:latin typeface="Leelawadee" panose="020B0502040204020203" pitchFamily="34" charset="-34"/>
                          <a:cs typeface="+mn-cs"/>
                        </a:rPr>
                        <a:t>ความเหมาะสมของ</a:t>
                      </a:r>
                      <a:endParaRPr lang="en-US" sz="3000" dirty="0"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000" dirty="0">
                          <a:latin typeface="Leelawadee" panose="020B0502040204020203" pitchFamily="34" charset="-34"/>
                          <a:cs typeface="+mn-cs"/>
                        </a:rPr>
                        <a:t>ค่าดัชนีความสอดคล้อง</a:t>
                      </a:r>
                      <a:endParaRPr lang="en-US" sz="3000" dirty="0"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extLst>
                  <a:ext uri="{0D108BD9-81ED-4DB2-BD59-A6C34878D82A}">
                    <a16:rowId xmlns:a16="http://schemas.microsoft.com/office/drawing/2014/main" val="4282643922"/>
                  </a:ext>
                </a:extLst>
              </a:tr>
              <a:tr h="468322"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1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effectLst/>
                          <a:latin typeface="Leelawadee" panose="020B0502040204020203" pitchFamily="34" charset="-34"/>
                          <a:ea typeface="Times New Roman" panose="02020603050405020304" pitchFamily="18" charset="0"/>
                          <a:cs typeface="+mn-cs"/>
                        </a:rPr>
                        <a:t>ชื่อเรื่องสื่อการสอน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0.75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extLst>
                  <a:ext uri="{0D108BD9-81ED-4DB2-BD59-A6C34878D82A}">
                    <a16:rowId xmlns:a16="http://schemas.microsoft.com/office/drawing/2014/main" val="877889269"/>
                  </a:ext>
                </a:extLst>
              </a:tr>
              <a:tr h="468322"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2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ความสำคัญและที่มาของปัญหา 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1.00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extLst>
                  <a:ext uri="{0D108BD9-81ED-4DB2-BD59-A6C34878D82A}">
                    <a16:rowId xmlns:a16="http://schemas.microsoft.com/office/drawing/2014/main" val="2243604397"/>
                  </a:ext>
                </a:extLst>
              </a:tr>
              <a:tr h="468322"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3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วัตถุประสงค์การเรียนรู้ 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0.75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extLst>
                  <a:ext uri="{0D108BD9-81ED-4DB2-BD59-A6C34878D82A}">
                    <a16:rowId xmlns:a16="http://schemas.microsoft.com/office/drawing/2014/main" val="945135514"/>
                  </a:ext>
                </a:extLst>
              </a:tr>
              <a:tr h="468322"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4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ขอบเขตการดำเนินงาน 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1.00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extLst>
                  <a:ext uri="{0D108BD9-81ED-4DB2-BD59-A6C34878D82A}">
                    <a16:rowId xmlns:a16="http://schemas.microsoft.com/office/drawing/2014/main" val="680003163"/>
                  </a:ext>
                </a:extLst>
              </a:tr>
              <a:tr h="468322"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5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ผู้เรียน/กลุ่มเป้าหมาย 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1.00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extLst>
                  <a:ext uri="{0D108BD9-81ED-4DB2-BD59-A6C34878D82A}">
                    <a16:rowId xmlns:a16="http://schemas.microsoft.com/office/drawing/2014/main" val="1075219683"/>
                  </a:ext>
                </a:extLst>
              </a:tr>
              <a:tr h="468322"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6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โปรแกรม/เครื่องมือที่ใช้ในการพัฒนา 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1.00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extLst>
                  <a:ext uri="{0D108BD9-81ED-4DB2-BD59-A6C34878D82A}">
                    <a16:rowId xmlns:a16="http://schemas.microsoft.com/office/drawing/2014/main" val="1437974830"/>
                  </a:ext>
                </a:extLst>
              </a:tr>
              <a:tr h="468322"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7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ผลที่คาดว่าจะได้รับ 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0.75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extLst>
                  <a:ext uri="{0D108BD9-81ED-4DB2-BD59-A6C34878D82A}">
                    <a16:rowId xmlns:a16="http://schemas.microsoft.com/office/drawing/2014/main" val="2402298578"/>
                  </a:ext>
                </a:extLst>
              </a:tr>
              <a:tr h="468322"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8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ขั้นตอนการดำเนินงาน 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0.75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extLst>
                  <a:ext uri="{0D108BD9-81ED-4DB2-BD59-A6C34878D82A}">
                    <a16:rowId xmlns:a16="http://schemas.microsoft.com/office/drawing/2014/main" val="3247781212"/>
                  </a:ext>
                </a:extLst>
              </a:tr>
              <a:tr h="468322"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9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บทเรียนสามารถนำไปพัฒนาได้จริง 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+mn-cs"/>
                        </a:rPr>
                        <a:t>0.75</a:t>
                      </a:r>
                      <a:endParaRPr lang="en-US" sz="2600" dirty="0">
                        <a:solidFill>
                          <a:srgbClr val="040483"/>
                        </a:solidFill>
                        <a:cs typeface="+mn-cs"/>
                      </a:endParaRPr>
                    </a:p>
                  </a:txBody>
                  <a:tcPr marL="77749" marR="77749" marT="38874" marB="38874" anchor="ctr"/>
                </a:tc>
                <a:extLst>
                  <a:ext uri="{0D108BD9-81ED-4DB2-BD59-A6C34878D82A}">
                    <a16:rowId xmlns:a16="http://schemas.microsoft.com/office/drawing/2014/main" val="17365873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5B0879-3B10-420E-A8E3-72C217270DAC}"/>
              </a:ext>
            </a:extLst>
          </p:cNvPr>
          <p:cNvSpPr txBox="1"/>
          <p:nvPr/>
        </p:nvSpPr>
        <p:spPr>
          <a:xfrm>
            <a:off x="416244" y="964625"/>
            <a:ext cx="9206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ค่าความสอดคล้องของผู้เชี่ยวชาญที่มีต่อแนวโน้มการสร้างสื่อการสอน</a:t>
            </a:r>
            <a:endParaRPr lang="en-US" sz="2400" b="1" dirty="0">
              <a:solidFill>
                <a:srgbClr val="04048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765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5" y="152245"/>
            <a:ext cx="3492000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dirty="0"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Leelawadee" panose="020B0502040204020203" pitchFamily="34" charset="-34"/>
              </a:rPr>
              <a:t>ผลการดำเนินงาน</a:t>
            </a:r>
            <a:endParaRPr kumimoji="0" lang="th-TH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6" y="152243"/>
            <a:ext cx="108000" cy="1460657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3F3082-EA97-4623-BEC2-259C690AA470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B727C-6D89-4D33-97FC-68A6AA60EC71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B330A-236D-4604-A339-95FDEE0ACC64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1A2B0-3821-4E19-B27E-469A1512DBDF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752179-6493-4FB2-9C0A-0010A92BC434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431EC9-F103-4079-B30D-CB25EFF71C5D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B0879-3B10-420E-A8E3-72C217270DAC}"/>
              </a:ext>
            </a:extLst>
          </p:cNvPr>
          <p:cNvSpPr txBox="1"/>
          <p:nvPr/>
        </p:nvSpPr>
        <p:spPr>
          <a:xfrm>
            <a:off x="416244" y="964625"/>
            <a:ext cx="861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ประสิทธิภาพของบทเรียน</a:t>
            </a:r>
            <a:endParaRPr lang="en-US" sz="2400" b="1" dirty="0">
              <a:solidFill>
                <a:srgbClr val="04048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A5C3AD89-5515-4843-B029-08A17A0BD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407785"/>
              </p:ext>
            </p:extLst>
          </p:nvPr>
        </p:nvGraphicFramePr>
        <p:xfrm>
          <a:off x="1883144" y="2407933"/>
          <a:ext cx="81280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056">
                  <a:extLst>
                    <a:ext uri="{9D8B030D-6E8A-4147-A177-3AD203B41FA5}">
                      <a16:colId xmlns:a16="http://schemas.microsoft.com/office/drawing/2014/main" val="185797295"/>
                    </a:ext>
                  </a:extLst>
                </a:gridCol>
                <a:gridCol w="3203944">
                  <a:extLst>
                    <a:ext uri="{9D8B030D-6E8A-4147-A177-3AD203B41FA5}">
                      <a16:colId xmlns:a16="http://schemas.microsoft.com/office/drawing/2014/main" val="35339512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48273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27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บทที่</a:t>
                      </a:r>
                      <a:endParaRPr lang="en-US" sz="1800" dirty="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เนื้อหารายวิชา</a:t>
                      </a:r>
                      <a:endParaRPr lang="en-US" sz="1800" dirty="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Leelawadee" panose="020B0502040204020203" pitchFamily="34" charset="-34"/>
                          <a:ea typeface="+mn-ea"/>
                          <a:cs typeface="Leelawadee" panose="020B0502040204020203" pitchFamily="34" charset="-34"/>
                        </a:rPr>
                        <a:t>E</a:t>
                      </a:r>
                      <a:r>
                        <a:rPr lang="en-US" sz="1800" b="1" kern="1200" baseline="-25000" dirty="0">
                          <a:solidFill>
                            <a:schemeClr val="lt1"/>
                          </a:solidFill>
                          <a:effectLst/>
                          <a:latin typeface="Leelawadee" panose="020B0502040204020203" pitchFamily="34" charset="-34"/>
                          <a:ea typeface="+mn-ea"/>
                          <a:cs typeface="Leelawadee" panose="020B0502040204020203" pitchFamily="34" charset="-34"/>
                        </a:rPr>
                        <a:t>1</a:t>
                      </a:r>
                      <a:endParaRPr lang="en-US" sz="1800" dirty="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Leelawadee" panose="020B0502040204020203" pitchFamily="34" charset="-34"/>
                          <a:ea typeface="+mn-ea"/>
                          <a:cs typeface="Leelawadee" panose="020B0502040204020203" pitchFamily="34" charset="-34"/>
                        </a:rPr>
                        <a:t>E</a:t>
                      </a:r>
                      <a:r>
                        <a:rPr lang="en-US" sz="1800" b="1" kern="1200" baseline="-25000" dirty="0">
                          <a:solidFill>
                            <a:schemeClr val="lt1"/>
                          </a:solidFill>
                          <a:effectLst/>
                          <a:latin typeface="Leelawadee" panose="020B0502040204020203" pitchFamily="34" charset="-34"/>
                          <a:ea typeface="+mn-ea"/>
                          <a:cs typeface="Leelawadee" panose="020B0502040204020203" pitchFamily="34" charset="-34"/>
                        </a:rPr>
                        <a:t>2</a:t>
                      </a:r>
                      <a:endParaRPr lang="en-US" sz="1800" dirty="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598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ไมโครคอนโทรลเลอร์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72.73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-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430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เครื่องมือสำหรับพัฒนาไมโครคอนโทรลเลอร์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94.55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-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25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3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ฝึกปฏิบัติ การสร้างเครื่องเจลล้างมืออัตโนมัติ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86.36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-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71665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ค่าเฉลี่ยรวม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84.55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8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89.09</a:t>
                      </a:r>
                      <a:endParaRPr lang="en-US" sz="18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252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262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5" y="152245"/>
            <a:ext cx="3492000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dirty="0"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Leelawadee" panose="020B0502040204020203" pitchFamily="34" charset="-34"/>
              </a:rPr>
              <a:t>ผลการดำเนินงาน</a:t>
            </a:r>
            <a:endParaRPr kumimoji="0" lang="th-TH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6" y="152243"/>
            <a:ext cx="108000" cy="1460657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3F3082-EA97-4623-BEC2-259C690AA470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B727C-6D89-4D33-97FC-68A6AA60EC71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B330A-236D-4604-A339-95FDEE0ACC64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1A2B0-3821-4E19-B27E-469A1512DBDF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752179-6493-4FB2-9C0A-0010A92BC434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431EC9-F103-4079-B30D-CB25EFF71C5D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B0879-3B10-420E-A8E3-72C217270DAC}"/>
              </a:ext>
            </a:extLst>
          </p:cNvPr>
          <p:cNvSpPr txBox="1"/>
          <p:nvPr/>
        </p:nvSpPr>
        <p:spPr>
          <a:xfrm>
            <a:off x="416244" y="964625"/>
            <a:ext cx="8617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ผลความพึงพอใจของผู้เรียนที่มีต่อสื่อการสอน</a:t>
            </a:r>
            <a:endParaRPr lang="en-US" sz="2400" b="1" dirty="0">
              <a:solidFill>
                <a:srgbClr val="04048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401A4F8B-CFEF-4EDD-B0FC-2221195EA2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494114"/>
              </p:ext>
            </p:extLst>
          </p:nvPr>
        </p:nvGraphicFramePr>
        <p:xfrm>
          <a:off x="2032000" y="2097676"/>
          <a:ext cx="8128000" cy="378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3730">
                  <a:extLst>
                    <a:ext uri="{9D8B030D-6E8A-4147-A177-3AD203B41FA5}">
                      <a16:colId xmlns:a16="http://schemas.microsoft.com/office/drawing/2014/main" val="1885180059"/>
                    </a:ext>
                  </a:extLst>
                </a:gridCol>
                <a:gridCol w="4133411">
                  <a:extLst>
                    <a:ext uri="{9D8B030D-6E8A-4147-A177-3AD203B41FA5}">
                      <a16:colId xmlns:a16="http://schemas.microsoft.com/office/drawing/2014/main" val="1403249590"/>
                    </a:ext>
                  </a:extLst>
                </a:gridCol>
                <a:gridCol w="808074">
                  <a:extLst>
                    <a:ext uri="{9D8B030D-6E8A-4147-A177-3AD203B41FA5}">
                      <a16:colId xmlns:a16="http://schemas.microsoft.com/office/drawing/2014/main" val="1760254946"/>
                    </a:ext>
                  </a:extLst>
                </a:gridCol>
                <a:gridCol w="1084521">
                  <a:extLst>
                    <a:ext uri="{9D8B030D-6E8A-4147-A177-3AD203B41FA5}">
                      <a16:colId xmlns:a16="http://schemas.microsoft.com/office/drawing/2014/main" val="1977829678"/>
                    </a:ext>
                  </a:extLst>
                </a:gridCol>
                <a:gridCol w="1348264">
                  <a:extLst>
                    <a:ext uri="{9D8B030D-6E8A-4147-A177-3AD203B41FA5}">
                      <a16:colId xmlns:a16="http://schemas.microsoft.com/office/drawing/2014/main" val="989643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ลำดับที่</a:t>
                      </a:r>
                      <a:endParaRPr lang="en-US" sz="1600" dirty="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รายการประเมิน</a:t>
                      </a:r>
                      <a:endParaRPr lang="en-US" sz="1600" dirty="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ค่าเฉลี่ย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ค่าเบี่ยงเบนมาตรฐาน </a:t>
                      </a:r>
                      <a:endParaRPr lang="en-US" sz="1600" dirty="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แปลผล</a:t>
                      </a:r>
                      <a:endParaRPr lang="en-US" sz="1600" dirty="0"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926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การแสวงหาความรู้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ดีมาก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924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ผู้เรียนได้ใช้เทคโนโลยีในการแสวงหาความรู้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ดี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009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ผู้เรียนได้รับการพัฒนาความรู้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ดี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838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ผู้สอนได้ชี้แนะในการจัดกิจกรรมของผู้เรียน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ดี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935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กิจกรรมมีความสอดคล้องกับความสนใจของผู้เรียน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ดีมาก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517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มีการนำเทคโนโลยีมาช่วยในการจัดการเรียนการสอน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ดี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979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โดยภาพรวมท่านมีความพึงพอใจต่อการเรียนการสอน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4.45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ดี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376328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ค่าเฉลี่ยรวม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solidFill>
                            <a:srgbClr val="040483"/>
                          </a:solidFill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ดี</a:t>
                      </a:r>
                      <a:endParaRPr lang="en-US" sz="1600" dirty="0">
                        <a:solidFill>
                          <a:srgbClr val="040483"/>
                        </a:solidFill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286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06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3B36C16-CA09-4508-A003-E17434DCA78A}"/>
              </a:ext>
            </a:extLst>
          </p:cNvPr>
          <p:cNvSpPr/>
          <p:nvPr/>
        </p:nvSpPr>
        <p:spPr>
          <a:xfrm>
            <a:off x="7155328" y="5284310"/>
            <a:ext cx="3832782" cy="983922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939C14-5BCD-4C69-8856-8C381C3172FA}"/>
              </a:ext>
            </a:extLst>
          </p:cNvPr>
          <p:cNvSpPr/>
          <p:nvPr/>
        </p:nvSpPr>
        <p:spPr>
          <a:xfrm>
            <a:off x="1057120" y="5223237"/>
            <a:ext cx="5005485" cy="983922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4" y="152245"/>
            <a:ext cx="5261542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b="1" dirty="0"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Leelawadee" panose="020B0502040204020203" pitchFamily="34" charset="-34"/>
              </a:rPr>
              <a:t>ผลการพัฒนาสื่อการสอน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6" y="152243"/>
            <a:ext cx="108000" cy="1460657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3F3082-EA97-4623-BEC2-259C690AA470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B727C-6D89-4D33-97FC-68A6AA60EC71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B330A-236D-4604-A339-95FDEE0ACC64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1A2B0-3821-4E19-B27E-469A1512DBDF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752179-6493-4FB2-9C0A-0010A92BC434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431EC9-F103-4079-B30D-CB25EFF71C5D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EBA535-4C36-4427-9B2D-6F73CD36B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59" y="1769233"/>
            <a:ext cx="5513855" cy="33144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6173DD-F93A-4BB9-9F8E-E4C68D445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28" y="1125676"/>
            <a:ext cx="3832782" cy="40060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F6B720-6207-4EB8-B7F6-617342655DC6}"/>
              </a:ext>
            </a:extLst>
          </p:cNvPr>
          <p:cNvSpPr txBox="1"/>
          <p:nvPr/>
        </p:nvSpPr>
        <p:spPr>
          <a:xfrm>
            <a:off x="987426" y="5376161"/>
            <a:ext cx="4996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หน้าหลักสื่อการเรียนการสอนออนไลน์การเรียนรู้พื้นฐาน </a:t>
            </a:r>
            <a:r>
              <a:rPr lang="en-US" sz="20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Arduino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67603E-95E4-404F-8A68-EB5F37225AD0}"/>
              </a:ext>
            </a:extLst>
          </p:cNvPr>
          <p:cNvSpPr txBox="1"/>
          <p:nvPr/>
        </p:nvSpPr>
        <p:spPr>
          <a:xfrm>
            <a:off x="6573259" y="5376161"/>
            <a:ext cx="499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เนื้อหาบทที่ 1 ไมโครคอนโทร</a:t>
            </a:r>
            <a:r>
              <a:rPr lang="th-TH" sz="2000" dirty="0" err="1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เล</a:t>
            </a:r>
            <a:r>
              <a:rPr lang="th-TH" sz="20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อร์</a:t>
            </a:r>
            <a:endParaRPr lang="en-US" sz="2000" dirty="0">
              <a:solidFill>
                <a:srgbClr val="04048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0977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CA57BB9-5430-4DC9-A602-A143C763BCF9}"/>
              </a:ext>
            </a:extLst>
          </p:cNvPr>
          <p:cNvSpPr/>
          <p:nvPr/>
        </p:nvSpPr>
        <p:spPr>
          <a:xfrm>
            <a:off x="5571620" y="5071359"/>
            <a:ext cx="4822125" cy="986429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0FEB9-9142-4C4E-A35D-C64264EAD7B2}"/>
              </a:ext>
            </a:extLst>
          </p:cNvPr>
          <p:cNvSpPr/>
          <p:nvPr/>
        </p:nvSpPr>
        <p:spPr>
          <a:xfrm>
            <a:off x="1057120" y="5071359"/>
            <a:ext cx="3748796" cy="986429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4" y="152245"/>
            <a:ext cx="5335970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b="1" dirty="0"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Leelawadee" panose="020B0502040204020203" pitchFamily="34" charset="-34"/>
              </a:rPr>
              <a:t>ผลการพัฒนาสื่อการสอน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6" y="152243"/>
            <a:ext cx="108000" cy="1460657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3F3082-EA97-4623-BEC2-259C690AA470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B727C-6D89-4D33-97FC-68A6AA60EC71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B330A-236D-4604-A339-95FDEE0ACC64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1A2B0-3821-4E19-B27E-469A1512DBDF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752179-6493-4FB2-9C0A-0010A92BC434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431EC9-F103-4079-B30D-CB25EFF71C5D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FB704D-AD6B-4BC6-901E-E84F5105A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26" y="1293426"/>
            <a:ext cx="3450000" cy="360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41D845-3C2B-4842-B6D5-BD8A275CA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33" y="903362"/>
            <a:ext cx="3417636" cy="360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15D83E7-2F70-412A-B672-21E99E1A2D9D}"/>
              </a:ext>
            </a:extLst>
          </p:cNvPr>
          <p:cNvSpPr txBox="1"/>
          <p:nvPr/>
        </p:nvSpPr>
        <p:spPr>
          <a:xfrm>
            <a:off x="373166" y="5232942"/>
            <a:ext cx="4996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เนื้อหาบทที่ 2 เครื่องมือสำหรับพัฒนาไมโครคอนโทรลเลอร์</a:t>
            </a:r>
            <a:endParaRPr lang="en-US" sz="2000" dirty="0">
              <a:solidFill>
                <a:srgbClr val="04048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32D35C-EAB8-4359-887D-9500D51DDF3C}"/>
              </a:ext>
            </a:extLst>
          </p:cNvPr>
          <p:cNvSpPr txBox="1"/>
          <p:nvPr/>
        </p:nvSpPr>
        <p:spPr>
          <a:xfrm>
            <a:off x="5481891" y="5220730"/>
            <a:ext cx="4996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เนื้อหาบทที่ 3 ฝึกปฏิบัติ การสร้างเครื่องเจลล้างมืออัตโนมัติ</a:t>
            </a:r>
            <a:endParaRPr lang="en-US" sz="2000" dirty="0">
              <a:solidFill>
                <a:srgbClr val="04048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13455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AADCC37-AE60-4A27-A2B8-5527C93833AE}"/>
              </a:ext>
            </a:extLst>
          </p:cNvPr>
          <p:cNvSpPr/>
          <p:nvPr/>
        </p:nvSpPr>
        <p:spPr>
          <a:xfrm>
            <a:off x="7137074" y="5504761"/>
            <a:ext cx="3600000" cy="660557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C10BB4-8DDA-48FE-A014-5BE240ED2CB6}"/>
              </a:ext>
            </a:extLst>
          </p:cNvPr>
          <p:cNvSpPr/>
          <p:nvPr/>
        </p:nvSpPr>
        <p:spPr>
          <a:xfrm>
            <a:off x="1570916" y="5504761"/>
            <a:ext cx="3419719" cy="660557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4" y="152245"/>
            <a:ext cx="3990655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000" b="1" dirty="0"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ผลการพัฒนาสื่อการสอน</a:t>
            </a:r>
            <a:endParaRPr kumimoji="0" lang="th-TH" sz="4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6" y="152243"/>
            <a:ext cx="108000" cy="1460657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3F3082-EA97-4623-BEC2-259C690AA470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B727C-6D89-4D33-97FC-68A6AA60EC71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B330A-236D-4604-A339-95FDEE0ACC64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1A2B0-3821-4E19-B27E-469A1512DBDF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752179-6493-4FB2-9C0A-0010A92BC434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431EC9-F103-4079-B30D-CB25EFF71C5D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8C8F26-8E53-4AE3-A746-9D3943684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17" y="1629000"/>
            <a:ext cx="3419718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1B16B-6127-41D4-871B-599BFEC98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74" y="1629000"/>
            <a:ext cx="3600000" cy="36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0869BE-9472-419E-83B2-4FA200CD789D}"/>
              </a:ext>
            </a:extLst>
          </p:cNvPr>
          <p:cNvSpPr txBox="1"/>
          <p:nvPr/>
        </p:nvSpPr>
        <p:spPr>
          <a:xfrm>
            <a:off x="782316" y="5597866"/>
            <a:ext cx="499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40483"/>
                </a:solidFill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Leelawadee" panose="020B0502040204020203" pitchFamily="34" charset="-34"/>
              </a:rPr>
              <a:t>เนื้อหาบทเรียนในรูปแบบวิดีโอ</a:t>
            </a:r>
            <a:endParaRPr lang="en-US" sz="2000" dirty="0">
              <a:solidFill>
                <a:srgbClr val="040483"/>
              </a:solidFill>
              <a:effectLst/>
              <a:latin typeface="Leelawadee" panose="020B0502040204020203" pitchFamily="34" charset="-34"/>
              <a:ea typeface="Times New Roman" panose="02020603050405020304" pitchFamily="18" charset="0"/>
              <a:cs typeface="Leelawadee" panose="020B05020402040202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EB797-7820-4897-8AF1-3D2C610DD444}"/>
              </a:ext>
            </a:extLst>
          </p:cNvPr>
          <p:cNvSpPr txBox="1"/>
          <p:nvPr/>
        </p:nvSpPr>
        <p:spPr>
          <a:xfrm>
            <a:off x="6438614" y="5597866"/>
            <a:ext cx="499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40483"/>
                </a:solidFill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Leelawadee" panose="020B0502040204020203" pitchFamily="34" charset="-34"/>
              </a:rPr>
              <a:t>ตัวอย่างแบบทดสอบ</a:t>
            </a:r>
            <a:endParaRPr lang="en-US" sz="2000" dirty="0">
              <a:solidFill>
                <a:srgbClr val="04048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9856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CEA57D2-9A00-44DA-9BDF-73A47EA4CB70}"/>
              </a:ext>
            </a:extLst>
          </p:cNvPr>
          <p:cNvSpPr/>
          <p:nvPr/>
        </p:nvSpPr>
        <p:spPr>
          <a:xfrm>
            <a:off x="8288911" y="5196271"/>
            <a:ext cx="3419719" cy="660557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AC954D-83BB-45B8-83FC-D716E0715E10}"/>
              </a:ext>
            </a:extLst>
          </p:cNvPr>
          <p:cNvSpPr/>
          <p:nvPr/>
        </p:nvSpPr>
        <p:spPr>
          <a:xfrm>
            <a:off x="4370836" y="5173108"/>
            <a:ext cx="3702995" cy="660557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BFDD74-217A-420B-8F3F-31C8A937858E}"/>
              </a:ext>
            </a:extLst>
          </p:cNvPr>
          <p:cNvSpPr/>
          <p:nvPr/>
        </p:nvSpPr>
        <p:spPr>
          <a:xfrm>
            <a:off x="698452" y="5181776"/>
            <a:ext cx="3419719" cy="660557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4" y="152245"/>
            <a:ext cx="3990655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000" b="1" dirty="0"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TH SarabunPSK" panose="020B0500040200020003" pitchFamily="34" charset="-34"/>
              </a:rPr>
              <a:t>ผลการพัฒนาสื่อการสอน</a:t>
            </a:r>
            <a:endParaRPr kumimoji="0" lang="th-TH" sz="4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6" y="152243"/>
            <a:ext cx="108000" cy="1460657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3F3082-EA97-4623-BEC2-259C690AA470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B727C-6D89-4D33-97FC-68A6AA60EC71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B330A-236D-4604-A339-95FDEE0ACC64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1A2B0-3821-4E19-B27E-469A1512DBDF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752179-6493-4FB2-9C0A-0010A92BC434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431EC9-F103-4079-B30D-CB25EFF71C5D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B0F19E-B6E6-49D0-B8C5-8503E0AF5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41" y="967409"/>
            <a:ext cx="2700000" cy="36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8D1DE0-6228-428B-90D0-8AA5D48B1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898" y="1867409"/>
            <a:ext cx="3600000" cy="27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9288DB-E880-424E-B1B8-85359A20A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1" y="1866800"/>
            <a:ext cx="3600000" cy="27006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FBA887-2BC5-479E-B219-6F02125B9BC0}"/>
              </a:ext>
            </a:extLst>
          </p:cNvPr>
          <p:cNvSpPr txBox="1"/>
          <p:nvPr/>
        </p:nvSpPr>
        <p:spPr>
          <a:xfrm>
            <a:off x="-86889" y="5289504"/>
            <a:ext cx="499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40483"/>
                </a:solidFill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Leelawadee" panose="020B0502040204020203" pitchFamily="34" charset="-34"/>
              </a:rPr>
              <a:t>การจัดกิจกรรมการเรียนการสอน</a:t>
            </a:r>
            <a:endParaRPr lang="en-US" sz="2000" dirty="0">
              <a:solidFill>
                <a:srgbClr val="040483"/>
              </a:solidFill>
              <a:effectLst/>
              <a:latin typeface="Leelawadee" panose="020B0502040204020203" pitchFamily="34" charset="-34"/>
              <a:ea typeface="Times New Roman" panose="02020603050405020304" pitchFamily="18" charset="0"/>
              <a:cs typeface="Leelawadee" panose="020B0502040204020203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E664F6-FDD6-4E7B-A315-554BF78E34CA}"/>
              </a:ext>
            </a:extLst>
          </p:cNvPr>
          <p:cNvSpPr txBox="1"/>
          <p:nvPr/>
        </p:nvSpPr>
        <p:spPr>
          <a:xfrm>
            <a:off x="3722760" y="5289947"/>
            <a:ext cx="499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40483"/>
                </a:solidFill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Leelawadee" panose="020B0502040204020203" pitchFamily="34" charset="-34"/>
              </a:rPr>
              <a:t>ด้านนอกของเครื่องเจลล้างมืออัตโนมัติ</a:t>
            </a:r>
            <a:endParaRPr lang="en-US" sz="2000" dirty="0">
              <a:solidFill>
                <a:srgbClr val="040483"/>
              </a:solidFill>
              <a:effectLst/>
              <a:latin typeface="Leelawadee" panose="020B0502040204020203" pitchFamily="34" charset="-34"/>
              <a:ea typeface="Times New Roman" panose="02020603050405020304" pitchFamily="18" charset="0"/>
              <a:cs typeface="Leelawadee" panose="020B0502040204020203" pitchFamily="34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ABAF60-9D16-4112-AE1B-5D5A45FCA52A}"/>
              </a:ext>
            </a:extLst>
          </p:cNvPr>
          <p:cNvSpPr txBox="1"/>
          <p:nvPr/>
        </p:nvSpPr>
        <p:spPr>
          <a:xfrm>
            <a:off x="7500312" y="5306051"/>
            <a:ext cx="4996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>
                <a:solidFill>
                  <a:srgbClr val="040483"/>
                </a:solidFill>
                <a:effectLst/>
                <a:latin typeface="Leelawadee" panose="020B0502040204020203" pitchFamily="34" charset="-34"/>
                <a:ea typeface="Times New Roman" panose="02020603050405020304" pitchFamily="18" charset="0"/>
                <a:cs typeface="Leelawadee" panose="020B0502040204020203" pitchFamily="34" charset="-34"/>
              </a:rPr>
              <a:t>ด้านในของเครื่องเจลล้างมืออัตโนมัติ</a:t>
            </a:r>
            <a:endParaRPr lang="en-US" sz="2000" dirty="0">
              <a:solidFill>
                <a:srgbClr val="040483"/>
              </a:solidFill>
              <a:effectLst/>
              <a:latin typeface="Leelawadee" panose="020B0502040204020203" pitchFamily="34" charset="-34"/>
              <a:ea typeface="Times New Roman" panose="02020603050405020304" pitchFamily="18" charset="0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0394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5" y="152245"/>
            <a:ext cx="3492000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000" b="1" dirty="0">
                <a:effectLst/>
                <a:latin typeface="Leelawadee" panose="020B0502040204020203" pitchFamily="34" charset="-34"/>
                <a:ea typeface="Times New Roman" panose="02020603050405020304" pitchFamily="18" charset="0"/>
              </a:rPr>
              <a:t>สรุปผลการวิจัย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93118" y="152244"/>
            <a:ext cx="76807" cy="660556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3F3082-EA97-4623-BEC2-259C690AA470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B727C-6D89-4D33-97FC-68A6AA60EC71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B330A-236D-4604-A339-95FDEE0ACC64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1A2B0-3821-4E19-B27E-469A1512DBDF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752179-6493-4FB2-9C0A-0010A92BC434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431EC9-F103-4079-B30D-CB25EFF71C5D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533B5B-47C3-4E83-A4E5-0994986D191D}"/>
              </a:ext>
            </a:extLst>
          </p:cNvPr>
          <p:cNvGrpSpPr/>
          <p:nvPr/>
        </p:nvGrpSpPr>
        <p:grpSpPr>
          <a:xfrm>
            <a:off x="1448766" y="1818167"/>
            <a:ext cx="9524034" cy="3370522"/>
            <a:chOff x="1448766" y="1818167"/>
            <a:chExt cx="9524034" cy="33705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F32854-FF85-4BEA-8D06-F5BD9836FF16}"/>
                </a:ext>
              </a:extLst>
            </p:cNvPr>
            <p:cNvSpPr/>
            <p:nvPr/>
          </p:nvSpPr>
          <p:spPr>
            <a:xfrm>
              <a:off x="1645658" y="1970826"/>
              <a:ext cx="9130250" cy="3065204"/>
            </a:xfrm>
            <a:prstGeom prst="rect">
              <a:avLst/>
            </a:prstGeom>
            <a:solidFill>
              <a:srgbClr val="D5E4E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40483"/>
                  </a:solidFill>
                  <a:effectLst/>
                  <a:uLnTx/>
                  <a:uFillTx/>
                  <a:latin typeface="Leelawadee" panose="020B0502040204020203" pitchFamily="34" charset="-34"/>
                  <a:cs typeface="Leelawadee" panose="020B0502040204020203" pitchFamily="34" charset="-34"/>
                </a:rPr>
                <a:t>ค่าดัชนีความสอดคล้องมากกว่า 0.50 ทุกรายการประเมิน หมายถึง ผู้เชี่ยวชาญมีความเห็นไปทางเดียวกันว่า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40483"/>
                  </a:solidFill>
                  <a:effectLst/>
                  <a:uLnTx/>
                  <a:uFillTx/>
                  <a:latin typeface="Leelawadee" panose="020B0502040204020203" pitchFamily="34" charset="-34"/>
                  <a:cs typeface="Leelawadee" panose="020B0502040204020203" pitchFamily="34" charset="-34"/>
                </a:rPr>
                <a:t> สื่อการสอนที่พัฒนาขึ้นมีความเหมาะสม สามารถนำไปพัฒนาได้จริงได้ตามแนวทางหรือแนวคิดที่ได้วางไว้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40483"/>
                  </a:solidFill>
                  <a:effectLst/>
                  <a:uLnTx/>
                  <a:uFillTx/>
                  <a:latin typeface="Leelawadee" panose="020B0502040204020203" pitchFamily="34" charset="-34"/>
                  <a:cs typeface="Leelawadee" panose="020B0502040204020203" pitchFamily="34" charset="-34"/>
                </a:rPr>
                <a:t>	สื่อการสอนออนไลน์ที่พัฒนาขึ้นแบ่งออกเป็น แบบทดสอบก่อนเรียน แบบทดสอบหลังเรียน เนื้อหาบทเรียนจำนวน 3 บทเรียนในส่วนของทฤษฎีและปฏิบัติ และแบบทดสอบท้ายบทเรียนในแต่ละบท ซึ่งเป็นสื่อการสอนแบบมัลติมีเดีย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40483"/>
                  </a:solidFill>
                  <a:effectLst/>
                  <a:uLnTx/>
                  <a:uFillTx/>
                  <a:latin typeface="Leelawadee" panose="020B0502040204020203" pitchFamily="34" charset="-34"/>
                  <a:cs typeface="Leelawadee" panose="020B0502040204020203" pitchFamily="34" charset="-34"/>
                </a:rPr>
                <a:t>	การวิเคราะห์ประสิทธิภาพกิจกรรมการเรียนรู้ต่อการจัดการเรียนการสอนที่พัฒนาขึ้น พบว่า ประสิทธิภาพของบทเรียน </a:t>
              </a:r>
              <a:r>
                <a: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40483"/>
                  </a:solidFill>
                  <a:effectLst/>
                  <a:uLnTx/>
                  <a:uFillTx/>
                  <a:latin typeface="Leelawadee" panose="020B0502040204020203" pitchFamily="34" charset="-34"/>
                  <a:cs typeface="Leelawadee" panose="020B0502040204020203" pitchFamily="34" charset="-34"/>
                </a:rPr>
                <a:t>E1/E2 </a:t>
              </a:r>
              <a:r>
                <a:rPr kumimoji="0" lang="th-TH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40483"/>
                  </a:solidFill>
                  <a:effectLst/>
                  <a:uLnTx/>
                  <a:uFillTx/>
                  <a:latin typeface="Leelawadee" panose="020B0502040204020203" pitchFamily="34" charset="-34"/>
                  <a:cs typeface="Leelawadee" panose="020B0502040204020203" pitchFamily="34" charset="-34"/>
                </a:rPr>
                <a:t>ได้ค่าเฉลี่ย 84.55/89.09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altLang="ko-KR" b="0" i="0" u="none" strike="noStrike" kern="0" cap="none" spc="0" normalizeH="0" baseline="0" noProof="0" dirty="0">
                  <a:ln>
                    <a:noFill/>
                  </a:ln>
                  <a:solidFill>
                    <a:srgbClr val="040483"/>
                  </a:solidFill>
                  <a:effectLst/>
                  <a:uLnTx/>
                  <a:uFillTx/>
                  <a:latin typeface="Leelawadee" panose="020B0502040204020203" pitchFamily="34" charset="-34"/>
                  <a:cs typeface="Leelawadee" panose="020B0502040204020203" pitchFamily="34" charset="-34"/>
                </a:rPr>
                <a:t>	ความพึงพอใจของผู้เรียนที่มีต่อการเรียนการสอนแบบออนไลน์ที่ผสมผสานการเรียนปฏิบัติในห้องเรียน พบว่า ผู้เรียนมีความพึงพอใจต่อการดำเนินกิจกรรมการการเรียนรู้ โดยภาพรวมอยู่ในระดับดี ค่าเฉลี่ยรวม เท่ากับ 4.38 และค่าเบี่ยงเบนมาตรฐาน เท่ากับ 0.75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3A43F6-3FE8-43C6-8221-0BBCA372E20A}"/>
                </a:ext>
              </a:extLst>
            </p:cNvPr>
            <p:cNvSpPr/>
            <p:nvPr/>
          </p:nvSpPr>
          <p:spPr>
            <a:xfrm>
              <a:off x="1448766" y="1818167"/>
              <a:ext cx="9524034" cy="3370522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  <a:latin typeface="Leelawadee" panose="020B05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585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B8759B-7B42-4A75-92EE-A92F0F4B2A97}"/>
              </a:ext>
            </a:extLst>
          </p:cNvPr>
          <p:cNvSpPr/>
          <p:nvPr/>
        </p:nvSpPr>
        <p:spPr>
          <a:xfrm>
            <a:off x="5024560" y="5024002"/>
            <a:ext cx="3188845" cy="823183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98574-38BF-4DFD-A4D3-03C504BAB19A}"/>
              </a:ext>
            </a:extLst>
          </p:cNvPr>
          <p:cNvSpPr/>
          <p:nvPr/>
        </p:nvSpPr>
        <p:spPr>
          <a:xfrm>
            <a:off x="8545229" y="5024002"/>
            <a:ext cx="3188845" cy="823183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48700-EB0F-4AB5-87FB-19F467CF0EE6}"/>
              </a:ext>
            </a:extLst>
          </p:cNvPr>
          <p:cNvSpPr/>
          <p:nvPr/>
        </p:nvSpPr>
        <p:spPr>
          <a:xfrm>
            <a:off x="458777" y="4959349"/>
            <a:ext cx="4038333" cy="823183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29BC71-7F3E-4B70-A383-6004BA296A5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6F1F3"/>
              </a:clrFrom>
              <a:clrTo>
                <a:srgbClr val="E6F1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42" y="1126839"/>
            <a:ext cx="3425632" cy="319507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08E08AD-6644-4C0C-B79D-A894F9B3643F}"/>
              </a:ext>
            </a:extLst>
          </p:cNvPr>
          <p:cNvSpPr/>
          <p:nvPr/>
        </p:nvSpPr>
        <p:spPr>
          <a:xfrm>
            <a:off x="416246" y="152245"/>
            <a:ext cx="2762704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บทนำ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BA376-23B4-46AB-BF12-1BEB1C815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08" y="1314975"/>
            <a:ext cx="3060700" cy="306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CFC2AC-3FD4-4EB3-8837-EC68DEC58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002" y="1390877"/>
            <a:ext cx="4000500" cy="2667000"/>
          </a:xfrm>
          <a:prstGeom prst="rect">
            <a:avLst/>
          </a:prstGeom>
          <a:solidFill>
            <a:srgbClr val="00BDFF"/>
          </a:soli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0779FF-267D-4BF4-97B7-14CF207DC037}"/>
              </a:ext>
            </a:extLst>
          </p:cNvPr>
          <p:cNvSpPr/>
          <p:nvPr/>
        </p:nvSpPr>
        <p:spPr>
          <a:xfrm>
            <a:off x="416244" y="5087638"/>
            <a:ext cx="4560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เทคโนโลยีสารสนเทศและการสื่อสาร</a:t>
            </a:r>
            <a:endParaRPr lang="en-US" sz="2400" dirty="0">
              <a:solidFill>
                <a:srgbClr val="04048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871F61-1C56-4251-92EC-50E8960EA1BF}"/>
              </a:ext>
            </a:extLst>
          </p:cNvPr>
          <p:cNvSpPr/>
          <p:nvPr/>
        </p:nvSpPr>
        <p:spPr>
          <a:xfrm>
            <a:off x="8789544" y="5204759"/>
            <a:ext cx="3688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40483"/>
                </a:solidFill>
                <a:latin typeface="Leelawadee" panose="020B0502040204020203" pitchFamily="34" charset="-34"/>
              </a:rPr>
              <a:t>e-Blended Learning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F17A55-2E0B-469D-BDAB-B5F2A29E6A4D}"/>
              </a:ext>
            </a:extLst>
          </p:cNvPr>
          <p:cNvSpPr/>
          <p:nvPr/>
        </p:nvSpPr>
        <p:spPr>
          <a:xfrm>
            <a:off x="5343528" y="5163541"/>
            <a:ext cx="3425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40483"/>
                </a:solidFill>
                <a:latin typeface="Leelawadee" panose="020B0502040204020203" pitchFamily="34" charset="-34"/>
              </a:rPr>
              <a:t>Internet of Things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7BA897-3E23-4DBA-9A4D-673C6CCEE199}"/>
              </a:ext>
            </a:extLst>
          </p:cNvPr>
          <p:cNvGrpSpPr/>
          <p:nvPr/>
        </p:nvGrpSpPr>
        <p:grpSpPr>
          <a:xfrm>
            <a:off x="85119" y="98244"/>
            <a:ext cx="11991437" cy="6690210"/>
            <a:chOff x="85119" y="98244"/>
            <a:chExt cx="11991437" cy="66902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B4422D-F1FF-455A-B54A-401C391C56DA}"/>
                </a:ext>
              </a:extLst>
            </p:cNvPr>
            <p:cNvSpPr/>
            <p:nvPr/>
          </p:nvSpPr>
          <p:spPr>
            <a:xfrm>
              <a:off x="161925" y="152244"/>
              <a:ext cx="180975" cy="1117755"/>
            </a:xfrm>
            <a:prstGeom prst="rect">
              <a:avLst/>
            </a:prstGeom>
            <a:solidFill>
              <a:srgbClr val="DECF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7AC5DD-0FB1-4490-BF13-1C30B7E6C579}"/>
                </a:ext>
              </a:extLst>
            </p:cNvPr>
            <p:cNvSpPr/>
            <p:nvPr/>
          </p:nvSpPr>
          <p:spPr>
            <a:xfrm>
              <a:off x="10107156" y="6678013"/>
              <a:ext cx="1944000" cy="108000"/>
            </a:xfrm>
            <a:prstGeom prst="rect">
              <a:avLst/>
            </a:prstGeom>
            <a:solidFill>
              <a:srgbClr val="DEC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Leelawadee" panose="020B0502040204020203" pitchFamily="34" charset="-34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20C5A82-797A-4B78-AF0B-BCAEE4EBDC09}"/>
                </a:ext>
              </a:extLst>
            </p:cNvPr>
            <p:cNvSpPr/>
            <p:nvPr/>
          </p:nvSpPr>
          <p:spPr>
            <a:xfrm rot="16200000">
              <a:off x="11016590" y="5673279"/>
              <a:ext cx="1944000" cy="108000"/>
            </a:xfrm>
            <a:prstGeom prst="rect">
              <a:avLst/>
            </a:prstGeom>
            <a:solidFill>
              <a:srgbClr val="DEC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Leelawadee" panose="020B0502040204020203" pitchFamily="34" charset="-3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9A2A80C-F1B6-4EBC-AF10-EDB523D60BEA}"/>
                </a:ext>
              </a:extLst>
            </p:cNvPr>
            <p:cNvSpPr/>
            <p:nvPr/>
          </p:nvSpPr>
          <p:spPr>
            <a:xfrm rot="16200000">
              <a:off x="11050556" y="1071676"/>
              <a:ext cx="1944000" cy="108000"/>
            </a:xfrm>
            <a:prstGeom prst="rect">
              <a:avLst/>
            </a:prstGeom>
            <a:solidFill>
              <a:srgbClr val="DEC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Leelawadee" panose="020B0502040204020203" pitchFamily="34" charset="-34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E75F7A-BCCB-479B-A09B-480AEF50F869}"/>
                </a:ext>
              </a:extLst>
            </p:cNvPr>
            <p:cNvSpPr/>
            <p:nvPr/>
          </p:nvSpPr>
          <p:spPr>
            <a:xfrm rot="10800000">
              <a:off x="10119856" y="98244"/>
              <a:ext cx="1944000" cy="108000"/>
            </a:xfrm>
            <a:prstGeom prst="rect">
              <a:avLst/>
            </a:prstGeom>
            <a:solidFill>
              <a:srgbClr val="DEC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Leelawadee" panose="020B0502040204020203" pitchFamily="34" charset="-34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C151E9F-D5C0-47C9-8E54-0D43AE04F122}"/>
                </a:ext>
              </a:extLst>
            </p:cNvPr>
            <p:cNvSpPr/>
            <p:nvPr/>
          </p:nvSpPr>
          <p:spPr>
            <a:xfrm rot="10800000">
              <a:off x="85120" y="6680454"/>
              <a:ext cx="1944000" cy="108000"/>
            </a:xfrm>
            <a:prstGeom prst="rect">
              <a:avLst/>
            </a:prstGeom>
            <a:solidFill>
              <a:srgbClr val="DEC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Leelawadee" panose="020B0502040204020203" pitchFamily="34" charset="-34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D8E04B-731E-4F78-B093-790EAF9A1577}"/>
                </a:ext>
              </a:extLst>
            </p:cNvPr>
            <p:cNvSpPr/>
            <p:nvPr/>
          </p:nvSpPr>
          <p:spPr>
            <a:xfrm rot="5400000">
              <a:off x="-832881" y="5728532"/>
              <a:ext cx="1944000" cy="108000"/>
            </a:xfrm>
            <a:prstGeom prst="rect">
              <a:avLst/>
            </a:prstGeom>
            <a:solidFill>
              <a:srgbClr val="DECF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Leelawadee" panose="020B05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03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11" grpId="0" animBg="1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9180C46-E927-4F91-BB33-DEA356FBF63A}"/>
              </a:ext>
            </a:extLst>
          </p:cNvPr>
          <p:cNvSpPr/>
          <p:nvPr/>
        </p:nvSpPr>
        <p:spPr>
          <a:xfrm>
            <a:off x="416246" y="152245"/>
            <a:ext cx="2762704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ข้อเสนอแนะ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5" y="152244"/>
            <a:ext cx="180975" cy="1117755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9E6846-ABDE-47E1-9A0A-2221178A6A77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C152A8-CAFA-4485-8634-E90A7683180C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ED46EF-8931-4A52-A543-A7969AF212AE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D4E3C0-9751-4F52-92AB-DC536190A87C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79F94-68FB-4082-B00E-4E93C73EA320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C7C737-68E5-458D-AB21-5D98154F54E2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A9DBBC-6429-4F32-B878-DDACAE37786D}"/>
              </a:ext>
            </a:extLst>
          </p:cNvPr>
          <p:cNvGrpSpPr/>
          <p:nvPr/>
        </p:nvGrpSpPr>
        <p:grpSpPr>
          <a:xfrm>
            <a:off x="1268351" y="2995508"/>
            <a:ext cx="10240026" cy="1121773"/>
            <a:chOff x="1268351" y="2995508"/>
            <a:chExt cx="10240026" cy="112177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5B56D69-9CE5-44A2-951B-1143CB52FEBD}"/>
                </a:ext>
              </a:extLst>
            </p:cNvPr>
            <p:cNvSpPr/>
            <p:nvPr/>
          </p:nvSpPr>
          <p:spPr>
            <a:xfrm>
              <a:off x="2495863" y="2998690"/>
              <a:ext cx="9012514" cy="1118591"/>
            </a:xfrm>
            <a:prstGeom prst="rect">
              <a:avLst/>
            </a:prstGeom>
            <a:solidFill>
              <a:srgbClr val="FFE69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elawadee" panose="020B0502040204020203" pitchFamily="34" charset="-34"/>
                <a:cs typeface="+mn-cs"/>
              </a:endParaRPr>
            </a:p>
          </p:txBody>
        </p:sp>
        <p:sp>
          <p:nvSpPr>
            <p:cNvPr id="31" name="Arrow: Pentagon 30">
              <a:extLst>
                <a:ext uri="{FF2B5EF4-FFF2-40B4-BE49-F238E27FC236}">
                  <a16:creationId xmlns:a16="http://schemas.microsoft.com/office/drawing/2014/main" id="{744877C1-03EA-4E93-9E5F-843E42B276B2}"/>
                </a:ext>
              </a:extLst>
            </p:cNvPr>
            <p:cNvSpPr/>
            <p:nvPr/>
          </p:nvSpPr>
          <p:spPr>
            <a:xfrm>
              <a:off x="1268351" y="2995508"/>
              <a:ext cx="1816976" cy="1121773"/>
            </a:xfrm>
            <a:prstGeom prst="homePlate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eelawadee" panose="020B0502040204020203" pitchFamily="34" charset="-34"/>
                  <a:ea typeface="+mn-ea"/>
                  <a:cs typeface="Leelawadee" panose="020B0502040204020203" pitchFamily="34" charset="-34"/>
                </a:rPr>
                <a:t>02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D65D2F-2871-448F-8586-7D10A4BAC065}"/>
                </a:ext>
              </a:extLst>
            </p:cNvPr>
            <p:cNvSpPr txBox="1"/>
            <p:nvPr/>
          </p:nvSpPr>
          <p:spPr>
            <a:xfrm>
              <a:off x="3334100" y="3139304"/>
              <a:ext cx="733603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000" b="0" i="0" dirty="0">
                  <a:solidFill>
                    <a:srgbClr val="040483"/>
                  </a:solidFill>
                  <a:effectLst/>
                  <a:latin typeface="Leelawadee" panose="020B0502040204020203" pitchFamily="34" charset="-34"/>
                  <a:cs typeface="Leelawadee" panose="020B0502040204020203" pitchFamily="34" charset="-34"/>
                </a:rPr>
                <a:t>เพิ่มความสามารถด้วยการเชื่อมต่อกับอินเทอร์เน็ต และพัฒนาฐานข้อมูล เพื่อเก็บข้อมูลการใช้งาน และสามารถคำนวณปริมาณของเจลล้างมือได้</a:t>
              </a:r>
              <a:endParaRPr lang="en-US" sz="20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D1283F-7517-4767-B97A-91EE2144A530}"/>
              </a:ext>
            </a:extLst>
          </p:cNvPr>
          <p:cNvGrpSpPr/>
          <p:nvPr/>
        </p:nvGrpSpPr>
        <p:grpSpPr>
          <a:xfrm>
            <a:off x="1268351" y="4609377"/>
            <a:ext cx="10292300" cy="1118592"/>
            <a:chOff x="1268351" y="4609377"/>
            <a:chExt cx="10292300" cy="111859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73577EB-5938-4F6F-9D44-0A1AFDB5F34C}"/>
                </a:ext>
              </a:extLst>
            </p:cNvPr>
            <p:cNvSpPr/>
            <p:nvPr/>
          </p:nvSpPr>
          <p:spPr>
            <a:xfrm>
              <a:off x="2495863" y="4609377"/>
              <a:ext cx="9012514" cy="1118591"/>
            </a:xfrm>
            <a:prstGeom prst="rect">
              <a:avLst/>
            </a:prstGeom>
            <a:solidFill>
              <a:srgbClr val="D5E4E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eelawadee" panose="020B0502040204020203" pitchFamily="34" charset="-34"/>
                <a:cs typeface="+mn-cs"/>
              </a:endParaRPr>
            </a:p>
          </p:txBody>
        </p:sp>
        <p:sp>
          <p:nvSpPr>
            <p:cNvPr id="37" name="Arrow: Pentagon 36">
              <a:extLst>
                <a:ext uri="{FF2B5EF4-FFF2-40B4-BE49-F238E27FC236}">
                  <a16:creationId xmlns:a16="http://schemas.microsoft.com/office/drawing/2014/main" id="{B22AC120-3F79-4317-83AF-9346D18642B7}"/>
                </a:ext>
              </a:extLst>
            </p:cNvPr>
            <p:cNvSpPr/>
            <p:nvPr/>
          </p:nvSpPr>
          <p:spPr>
            <a:xfrm>
              <a:off x="1268351" y="4609378"/>
              <a:ext cx="1816976" cy="1118591"/>
            </a:xfrm>
            <a:prstGeom prst="homePlate">
              <a:avLst/>
            </a:prstGeom>
            <a:solidFill>
              <a:srgbClr val="3F769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eelawadee" panose="020B0502040204020203" pitchFamily="34" charset="-34"/>
                  <a:ea typeface="+mn-ea"/>
                  <a:cs typeface="Leelawadee" panose="020B0502040204020203" pitchFamily="34" charset="-34"/>
                </a:rPr>
                <a:t>03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CC7DBD-ACEE-4CE0-8DC0-CF454214C8F9}"/>
                </a:ext>
              </a:extLst>
            </p:cNvPr>
            <p:cNvSpPr txBox="1"/>
            <p:nvPr/>
          </p:nvSpPr>
          <p:spPr>
            <a:xfrm>
              <a:off x="3242149" y="4747962"/>
              <a:ext cx="831850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000" b="0" i="0" dirty="0">
                  <a:solidFill>
                    <a:srgbClr val="040483"/>
                  </a:solidFill>
                  <a:effectLst/>
                  <a:latin typeface="Leelawadee" panose="020B0502040204020203" pitchFamily="34" charset="-34"/>
                  <a:cs typeface="Leelawadee" panose="020B0502040204020203" pitchFamily="34" charset="-34"/>
                </a:rPr>
                <a:t>การปรับแต่งอุปกรณ์ฮาร์ดแวร์ให้มีขนาดเล็กกระทัดรัดลงตามการใช้งานได้ และตามสถานที่ในการติดตั้งอุปกรณ์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ED4C101-5F09-4E87-8615-02176C00E701}"/>
              </a:ext>
            </a:extLst>
          </p:cNvPr>
          <p:cNvGrpSpPr/>
          <p:nvPr/>
        </p:nvGrpSpPr>
        <p:grpSpPr>
          <a:xfrm>
            <a:off x="1268351" y="1409059"/>
            <a:ext cx="10240026" cy="1118591"/>
            <a:chOff x="1268351" y="1409059"/>
            <a:chExt cx="10240026" cy="111859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29294B6-5EA5-49CD-AC48-1399DA9B7CEA}"/>
                </a:ext>
              </a:extLst>
            </p:cNvPr>
            <p:cNvSpPr/>
            <p:nvPr/>
          </p:nvSpPr>
          <p:spPr>
            <a:xfrm>
              <a:off x="1268351" y="1409059"/>
              <a:ext cx="10240026" cy="1118591"/>
            </a:xfrm>
            <a:prstGeom prst="rect">
              <a:avLst/>
            </a:prstGeom>
            <a:solidFill>
              <a:srgbClr val="EA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41" name="Arrow: Pentagon 40">
              <a:extLst>
                <a:ext uri="{FF2B5EF4-FFF2-40B4-BE49-F238E27FC236}">
                  <a16:creationId xmlns:a16="http://schemas.microsoft.com/office/drawing/2014/main" id="{11DAE2E8-81FB-49B8-ACAC-E6186EDD86BC}"/>
                </a:ext>
              </a:extLst>
            </p:cNvPr>
            <p:cNvSpPr/>
            <p:nvPr/>
          </p:nvSpPr>
          <p:spPr>
            <a:xfrm>
              <a:off x="1268351" y="1409059"/>
              <a:ext cx="1816976" cy="1118591"/>
            </a:xfrm>
            <a:prstGeom prst="homePlate">
              <a:avLst/>
            </a:prstGeom>
            <a:solidFill>
              <a:srgbClr val="52C3CB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eelawadee" panose="020B0502040204020203" pitchFamily="34" charset="-34"/>
                  <a:ea typeface="+mn-ea"/>
                  <a:cs typeface="Leelawadee" panose="020B0502040204020203" pitchFamily="34" charset="-34"/>
                </a:rPr>
                <a:t>01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51D527-C9F4-44E8-BF34-1B1F307F306E}"/>
                </a:ext>
              </a:extLst>
            </p:cNvPr>
            <p:cNvSpPr txBox="1"/>
            <p:nvPr/>
          </p:nvSpPr>
          <p:spPr>
            <a:xfrm>
              <a:off x="3137601" y="1556001"/>
              <a:ext cx="831850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20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ควรศึกษาในเรื่องของไฟฟ้า และควรมีผู้เชี่ยวชาญคอยให้คำปรึกษา เพื่อให้เกิดความเข้าใจในการต่อสายไฟต่าง ๆ เพื่อป้องข้อผิดพลาด ที่อาจทำให้เกิดไฟฟ้าลัดวงจรได้</a:t>
              </a:r>
              <a:endParaRPr lang="en-US" sz="20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42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8B9562-13D4-4710-9D8A-38408DF883E9}"/>
              </a:ext>
            </a:extLst>
          </p:cNvPr>
          <p:cNvSpPr/>
          <p:nvPr/>
        </p:nvSpPr>
        <p:spPr>
          <a:xfrm>
            <a:off x="1200328" y="3177974"/>
            <a:ext cx="9791343" cy="89526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TH SarabunPSK" panose="020B0500040200020003" pitchFamily="34" charset="-34"/>
              </a:rPr>
              <a:t>Q &amp;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C2824C-C4F4-41F3-8F42-4B1AF1B27638}"/>
              </a:ext>
            </a:extLst>
          </p:cNvPr>
          <p:cNvSpPr/>
          <p:nvPr/>
        </p:nvSpPr>
        <p:spPr>
          <a:xfrm>
            <a:off x="0" y="2169939"/>
            <a:ext cx="121920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4000" b="1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จบการนำเสนอ</a:t>
            </a:r>
            <a:endParaRPr lang="en-US" sz="4000" b="1" dirty="0">
              <a:solidFill>
                <a:srgbClr val="040483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A493CE77-C9F1-41D9-A426-03B282A20C28}"/>
              </a:ext>
            </a:extLst>
          </p:cNvPr>
          <p:cNvSpPr/>
          <p:nvPr/>
        </p:nvSpPr>
        <p:spPr>
          <a:xfrm rot="5400000">
            <a:off x="0" y="-12435"/>
            <a:ext cx="1200329" cy="1200329"/>
          </a:xfrm>
          <a:prstGeom prst="rtTriangle">
            <a:avLst/>
          </a:prstGeom>
          <a:solidFill>
            <a:srgbClr val="79BA2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Leelawadee" panose="020B0502040204020203" pitchFamily="34" charset="-34"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987CC8B-243C-4385-AAFE-1ABB3FEFDE9D}"/>
              </a:ext>
            </a:extLst>
          </p:cNvPr>
          <p:cNvSpPr/>
          <p:nvPr/>
        </p:nvSpPr>
        <p:spPr>
          <a:xfrm rot="16200000">
            <a:off x="10991671" y="5662252"/>
            <a:ext cx="1200329" cy="1200329"/>
          </a:xfrm>
          <a:prstGeom prst="rtTriangle">
            <a:avLst/>
          </a:prstGeom>
          <a:solidFill>
            <a:srgbClr val="79BA2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Leelawadee" panose="020B0502040204020203" pitchFamily="34" charset="-34"/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C9CE631-CAED-4E74-8754-52466EED6C52}"/>
              </a:ext>
            </a:extLst>
          </p:cNvPr>
          <p:cNvSpPr/>
          <p:nvPr/>
        </p:nvSpPr>
        <p:spPr>
          <a:xfrm rot="10800000">
            <a:off x="10991671" y="-12435"/>
            <a:ext cx="1200329" cy="1200329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Leelawadee" panose="020B0502040204020203" pitchFamily="34" charset="-34"/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2A1AF3FB-284B-45D4-82CA-D6CB8573C14C}"/>
              </a:ext>
            </a:extLst>
          </p:cNvPr>
          <p:cNvSpPr/>
          <p:nvPr/>
        </p:nvSpPr>
        <p:spPr>
          <a:xfrm>
            <a:off x="-1" y="5649189"/>
            <a:ext cx="1200329" cy="1200329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297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9180C46-E927-4F91-BB33-DEA356FBF63A}"/>
              </a:ext>
            </a:extLst>
          </p:cNvPr>
          <p:cNvSpPr/>
          <p:nvPr/>
        </p:nvSpPr>
        <p:spPr>
          <a:xfrm>
            <a:off x="416246" y="152245"/>
            <a:ext cx="2762704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+mn-cs"/>
              </a:rPr>
              <a:t>วัตถุประสงค์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5" y="152244"/>
            <a:ext cx="180975" cy="1117755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C762E3-7133-4F26-B5C0-CD2EB8F08911}"/>
              </a:ext>
            </a:extLst>
          </p:cNvPr>
          <p:cNvGrpSpPr/>
          <p:nvPr/>
        </p:nvGrpSpPr>
        <p:grpSpPr>
          <a:xfrm>
            <a:off x="1268351" y="1409059"/>
            <a:ext cx="10357590" cy="1118591"/>
            <a:chOff x="1268351" y="1409059"/>
            <a:chExt cx="10357590" cy="111859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1CE8319-8874-4CFC-81E0-81A288E9E845}"/>
                </a:ext>
              </a:extLst>
            </p:cNvPr>
            <p:cNvSpPr/>
            <p:nvPr/>
          </p:nvSpPr>
          <p:spPr>
            <a:xfrm>
              <a:off x="1268351" y="1409059"/>
              <a:ext cx="10240026" cy="1118591"/>
            </a:xfrm>
            <a:prstGeom prst="rect">
              <a:avLst/>
            </a:prstGeom>
            <a:solidFill>
              <a:srgbClr val="EA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758FE268-7FB8-4B9C-8A14-1DEE7C7D1470}"/>
                </a:ext>
              </a:extLst>
            </p:cNvPr>
            <p:cNvSpPr/>
            <p:nvPr/>
          </p:nvSpPr>
          <p:spPr>
            <a:xfrm>
              <a:off x="1268351" y="1409059"/>
              <a:ext cx="1816976" cy="1118591"/>
            </a:xfrm>
            <a:prstGeom prst="homePlate">
              <a:avLst/>
            </a:prstGeom>
            <a:solidFill>
              <a:srgbClr val="52C3C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eelawadee" panose="020B0502040204020203" pitchFamily="34" charset="-34"/>
                  <a:ea typeface="+mn-ea"/>
                  <a:cs typeface="Leelawadee" panose="020B0502040204020203" pitchFamily="34" charset="-34"/>
                </a:rPr>
                <a:t>01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605C39-DDB1-4272-A113-8607C24C453C}"/>
                </a:ext>
              </a:extLst>
            </p:cNvPr>
            <p:cNvSpPr txBox="1"/>
            <p:nvPr/>
          </p:nvSpPr>
          <p:spPr>
            <a:xfrm>
              <a:off x="3307439" y="1650856"/>
              <a:ext cx="8318502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300" dirty="0">
                  <a:solidFill>
                    <a:srgbClr val="040483"/>
                  </a:solidFill>
                  <a:latin typeface="Leelawadee" panose="020B0502040204020203" pitchFamily="34" charset="-34"/>
                </a:rPr>
                <a:t>เพื่อพัฒนาสื่อการเรียนการสอนออนไลน์การเรียนรู้พื้นฐาน </a:t>
              </a:r>
              <a:r>
                <a:rPr lang="en-US" sz="3300" dirty="0">
                  <a:solidFill>
                    <a:srgbClr val="040483"/>
                  </a:solidFill>
                  <a:latin typeface="Leelawadee" panose="020B0502040204020203" pitchFamily="34" charset="-34"/>
                </a:rPr>
                <a:t>Arduino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CF107C-C3F6-4BD0-9648-DC318E7B55B1}"/>
              </a:ext>
            </a:extLst>
          </p:cNvPr>
          <p:cNvGrpSpPr/>
          <p:nvPr/>
        </p:nvGrpSpPr>
        <p:grpSpPr>
          <a:xfrm>
            <a:off x="1268351" y="2995508"/>
            <a:ext cx="10240026" cy="1121773"/>
            <a:chOff x="1268351" y="2995508"/>
            <a:chExt cx="10240026" cy="112177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18D803-083E-4D1D-A2F3-6725BCD9ACA6}"/>
                </a:ext>
              </a:extLst>
            </p:cNvPr>
            <p:cNvSpPr/>
            <p:nvPr/>
          </p:nvSpPr>
          <p:spPr>
            <a:xfrm>
              <a:off x="1268351" y="2995508"/>
              <a:ext cx="10240026" cy="1118591"/>
            </a:xfrm>
            <a:prstGeom prst="rect">
              <a:avLst/>
            </a:prstGeom>
            <a:solidFill>
              <a:srgbClr val="F1EBB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09E58A8E-AE2D-45F0-B288-3F0C54E3A25F}"/>
                </a:ext>
              </a:extLst>
            </p:cNvPr>
            <p:cNvSpPr/>
            <p:nvPr/>
          </p:nvSpPr>
          <p:spPr>
            <a:xfrm>
              <a:off x="1268351" y="2998690"/>
              <a:ext cx="1816976" cy="1118591"/>
            </a:xfrm>
            <a:prstGeom prst="homePlate">
              <a:avLst/>
            </a:prstGeom>
            <a:solidFill>
              <a:srgbClr val="DECF5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eelawadee" panose="020B0502040204020203" pitchFamily="34" charset="-34"/>
                  <a:ea typeface="+mn-ea"/>
                  <a:cs typeface="Leelawadee" panose="020B0502040204020203" pitchFamily="34" charset="-34"/>
                </a:rPr>
                <a:t>02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0EFCCF-1110-4B57-9716-394A2162EC92}"/>
                </a:ext>
              </a:extLst>
            </p:cNvPr>
            <p:cNvSpPr txBox="1"/>
            <p:nvPr/>
          </p:nvSpPr>
          <p:spPr>
            <a:xfrm>
              <a:off x="3307439" y="3296375"/>
              <a:ext cx="7336039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300" b="0" i="0" dirty="0">
                  <a:solidFill>
                    <a:srgbClr val="040483"/>
                  </a:solidFill>
                  <a:effectLst/>
                  <a:latin typeface="Leelawadee" panose="020B0502040204020203" pitchFamily="34" charset="-34"/>
                </a:rPr>
                <a:t> เพื่อหาประสิทธิภาพของบทเรียนที่พัฒนาขึ้น </a:t>
              </a:r>
              <a:endParaRPr lang="en-US" sz="3300" dirty="0">
                <a:solidFill>
                  <a:srgbClr val="040483"/>
                </a:solidFill>
                <a:latin typeface="Leelawadee" panose="020B0502040204020203" pitchFamily="34" charset="-3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95157F-2C0B-40B2-851F-2BC82595F839}"/>
              </a:ext>
            </a:extLst>
          </p:cNvPr>
          <p:cNvGrpSpPr/>
          <p:nvPr/>
        </p:nvGrpSpPr>
        <p:grpSpPr>
          <a:xfrm>
            <a:off x="1268351" y="4609377"/>
            <a:ext cx="10357590" cy="1118592"/>
            <a:chOff x="1268351" y="4609377"/>
            <a:chExt cx="10357590" cy="11185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39C269-95D9-4D80-A50C-8C2361AC695A}"/>
                </a:ext>
              </a:extLst>
            </p:cNvPr>
            <p:cNvSpPr/>
            <p:nvPr/>
          </p:nvSpPr>
          <p:spPr>
            <a:xfrm>
              <a:off x="1268351" y="4609377"/>
              <a:ext cx="10240026" cy="1118591"/>
            </a:xfrm>
            <a:prstGeom prst="rect">
              <a:avLst/>
            </a:prstGeom>
            <a:solidFill>
              <a:srgbClr val="D5E4E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B420D145-E542-4EFB-88DA-53E95248FF89}"/>
                </a:ext>
              </a:extLst>
            </p:cNvPr>
            <p:cNvSpPr/>
            <p:nvPr/>
          </p:nvSpPr>
          <p:spPr>
            <a:xfrm>
              <a:off x="1268351" y="4609378"/>
              <a:ext cx="1816976" cy="1118591"/>
            </a:xfrm>
            <a:prstGeom prst="homePlate">
              <a:avLst/>
            </a:prstGeom>
            <a:solidFill>
              <a:srgbClr val="3F76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eelawadee" panose="020B0502040204020203" pitchFamily="34" charset="-34"/>
                  <a:ea typeface="+mn-ea"/>
                  <a:cs typeface="Leelawadee" panose="020B0502040204020203" pitchFamily="34" charset="-34"/>
                </a:rPr>
                <a:t>03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71B3AB-2341-43D5-9210-01EB7D987C20}"/>
                </a:ext>
              </a:extLst>
            </p:cNvPr>
            <p:cNvSpPr txBox="1"/>
            <p:nvPr/>
          </p:nvSpPr>
          <p:spPr>
            <a:xfrm>
              <a:off x="3307439" y="4907062"/>
              <a:ext cx="8318502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3300" b="0" i="0" dirty="0">
                  <a:solidFill>
                    <a:srgbClr val="040483"/>
                  </a:solidFill>
                  <a:effectLst/>
                  <a:latin typeface="Leelawadee" panose="020B0502040204020203" pitchFamily="34" charset="-34"/>
                </a:rPr>
                <a:t> เพื่อหาความพึงพอใจของผู้เรียนต่อสื่อการเรียนการสอนที่พัฒนาขึ้น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A9E6846-ABDE-47E1-9A0A-2221178A6A77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BC152A8-CAFA-4485-8634-E90A7683180C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ED46EF-8931-4A52-A543-A7969AF212AE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D4E3C0-9751-4F52-92AB-DC536190A87C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E79F94-68FB-4082-B00E-4E93C73EA320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FC7C737-68E5-458D-AB21-5D98154F54E2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9968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F27087-8A4C-410B-8406-40D1F041C6CA}"/>
              </a:ext>
            </a:extLst>
          </p:cNvPr>
          <p:cNvSpPr/>
          <p:nvPr/>
        </p:nvSpPr>
        <p:spPr>
          <a:xfrm>
            <a:off x="416246" y="152245"/>
            <a:ext cx="2762704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ทฤษฎี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5" y="152244"/>
            <a:ext cx="180975" cy="1117755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51C2E93-20C4-4C06-84A8-533E6A398D06}"/>
              </a:ext>
            </a:extLst>
          </p:cNvPr>
          <p:cNvGrpSpPr/>
          <p:nvPr/>
        </p:nvGrpSpPr>
        <p:grpSpPr>
          <a:xfrm>
            <a:off x="573454" y="1786146"/>
            <a:ext cx="3206835" cy="4012102"/>
            <a:chOff x="573454" y="1786146"/>
            <a:chExt cx="3206835" cy="401210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2332211-1918-441A-873F-974D60B874B4}"/>
                </a:ext>
              </a:extLst>
            </p:cNvPr>
            <p:cNvSpPr/>
            <p:nvPr/>
          </p:nvSpPr>
          <p:spPr>
            <a:xfrm>
              <a:off x="573454" y="4679657"/>
              <a:ext cx="3194754" cy="1118591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pic>
          <p:nvPicPr>
            <p:cNvPr id="6" name="Picture Placeholder 11">
              <a:extLst>
                <a:ext uri="{FF2B5EF4-FFF2-40B4-BE49-F238E27FC236}">
                  <a16:creationId xmlns:a16="http://schemas.microsoft.com/office/drawing/2014/main" id="{34C9639D-835B-4558-802B-CC81FEDB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5" r="3365"/>
            <a:stretch/>
          </p:blipFill>
          <p:spPr>
            <a:xfrm>
              <a:off x="968891" y="1866407"/>
              <a:ext cx="2590800" cy="2590800"/>
            </a:xfrm>
            <a:custGeom>
              <a:avLst/>
              <a:gdLst>
                <a:gd name="connsiteX0" fmla="*/ 1155700 w 2311400"/>
                <a:gd name="connsiteY0" fmla="*/ 0 h 2311400"/>
                <a:gd name="connsiteX1" fmla="*/ 2311400 w 2311400"/>
                <a:gd name="connsiteY1" fmla="*/ 1155700 h 2311400"/>
                <a:gd name="connsiteX2" fmla="*/ 1155700 w 2311400"/>
                <a:gd name="connsiteY2" fmla="*/ 2311400 h 2311400"/>
                <a:gd name="connsiteX3" fmla="*/ 0 w 2311400"/>
                <a:gd name="connsiteY3" fmla="*/ 1155700 h 2311400"/>
                <a:gd name="connsiteX4" fmla="*/ 1155700 w 2311400"/>
                <a:gd name="connsiteY4" fmla="*/ 0 h 23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400" h="2311400">
                  <a:moveTo>
                    <a:pt x="1155700" y="0"/>
                  </a:moveTo>
                  <a:cubicBezTo>
                    <a:pt x="1793975" y="0"/>
                    <a:pt x="2311400" y="517425"/>
                    <a:pt x="2311400" y="1155700"/>
                  </a:cubicBezTo>
                  <a:cubicBezTo>
                    <a:pt x="2311400" y="1793975"/>
                    <a:pt x="1793975" y="2311400"/>
                    <a:pt x="1155700" y="2311400"/>
                  </a:cubicBezTo>
                  <a:cubicBezTo>
                    <a:pt x="517425" y="2311400"/>
                    <a:pt x="0" y="1793975"/>
                    <a:pt x="0" y="1155700"/>
                  </a:cubicBezTo>
                  <a:cubicBezTo>
                    <a:pt x="0" y="517425"/>
                    <a:pt x="517425" y="0"/>
                    <a:pt x="1155700" y="0"/>
                  </a:cubicBezTo>
                  <a:close/>
                </a:path>
              </a:pathLst>
            </a:custGeom>
          </p:spPr>
        </p:pic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554D521A-C6FC-4BE3-8AC5-EF4CD3E4C94E}"/>
                </a:ext>
              </a:extLst>
            </p:cNvPr>
            <p:cNvSpPr/>
            <p:nvPr/>
          </p:nvSpPr>
          <p:spPr>
            <a:xfrm rot="19574192">
              <a:off x="699861" y="1786146"/>
              <a:ext cx="2645556" cy="2350864"/>
            </a:xfrm>
            <a:prstGeom prst="blockArc">
              <a:avLst>
                <a:gd name="adj1" fmla="val 10819540"/>
                <a:gd name="adj2" fmla="val 19335748"/>
                <a:gd name="adj3" fmla="val 10586"/>
              </a:avLst>
            </a:prstGeom>
            <a:solidFill>
              <a:srgbClr val="6DD5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CD356-8F8F-4154-9599-929CFFB3F88E}"/>
                </a:ext>
              </a:extLst>
            </p:cNvPr>
            <p:cNvSpPr txBox="1"/>
            <p:nvPr/>
          </p:nvSpPr>
          <p:spPr>
            <a:xfrm>
              <a:off x="632140" y="4864078"/>
              <a:ext cx="3148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อินเทอร์เน็ตเพื่อสรรพสิ่ง </a:t>
              </a:r>
              <a:endParaRPr lang="en-US" sz="24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388B68-8542-4120-831A-A7A3A672BB64}"/>
              </a:ext>
            </a:extLst>
          </p:cNvPr>
          <p:cNvGrpSpPr/>
          <p:nvPr/>
        </p:nvGrpSpPr>
        <p:grpSpPr>
          <a:xfrm>
            <a:off x="4016401" y="1690862"/>
            <a:ext cx="4050255" cy="4057722"/>
            <a:chOff x="4016401" y="1690862"/>
            <a:chExt cx="4050255" cy="405772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7C78515-3794-40A5-AD16-98C4F52BCD3B}"/>
                </a:ext>
              </a:extLst>
            </p:cNvPr>
            <p:cNvSpPr/>
            <p:nvPr/>
          </p:nvSpPr>
          <p:spPr>
            <a:xfrm>
              <a:off x="4098064" y="4629993"/>
              <a:ext cx="3968592" cy="1118591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pic>
          <p:nvPicPr>
            <p:cNvPr id="13" name="Picture Placeholder 11">
              <a:extLst>
                <a:ext uri="{FF2B5EF4-FFF2-40B4-BE49-F238E27FC236}">
                  <a16:creationId xmlns:a16="http://schemas.microsoft.com/office/drawing/2014/main" id="{3A59DEF0-A9D4-4142-BB77-362963A9D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00041" y="1690862"/>
              <a:ext cx="2590800" cy="2590800"/>
            </a:xfrm>
            <a:custGeom>
              <a:avLst/>
              <a:gdLst>
                <a:gd name="connsiteX0" fmla="*/ 1155700 w 2311400"/>
                <a:gd name="connsiteY0" fmla="*/ 0 h 2311400"/>
                <a:gd name="connsiteX1" fmla="*/ 2311400 w 2311400"/>
                <a:gd name="connsiteY1" fmla="*/ 1155700 h 2311400"/>
                <a:gd name="connsiteX2" fmla="*/ 1155700 w 2311400"/>
                <a:gd name="connsiteY2" fmla="*/ 2311400 h 2311400"/>
                <a:gd name="connsiteX3" fmla="*/ 0 w 2311400"/>
                <a:gd name="connsiteY3" fmla="*/ 1155700 h 2311400"/>
                <a:gd name="connsiteX4" fmla="*/ 1155700 w 2311400"/>
                <a:gd name="connsiteY4" fmla="*/ 0 h 23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400" h="2311400">
                  <a:moveTo>
                    <a:pt x="1155700" y="0"/>
                  </a:moveTo>
                  <a:cubicBezTo>
                    <a:pt x="1793975" y="0"/>
                    <a:pt x="2311400" y="517425"/>
                    <a:pt x="2311400" y="1155700"/>
                  </a:cubicBezTo>
                  <a:cubicBezTo>
                    <a:pt x="2311400" y="1793975"/>
                    <a:pt x="1793975" y="2311400"/>
                    <a:pt x="1155700" y="2311400"/>
                  </a:cubicBezTo>
                  <a:cubicBezTo>
                    <a:pt x="517425" y="2311400"/>
                    <a:pt x="0" y="1793975"/>
                    <a:pt x="0" y="1155700"/>
                  </a:cubicBezTo>
                  <a:cubicBezTo>
                    <a:pt x="0" y="517425"/>
                    <a:pt x="517425" y="0"/>
                    <a:pt x="1155700" y="0"/>
                  </a:cubicBezTo>
                  <a:close/>
                </a:path>
              </a:pathLst>
            </a:custGeom>
          </p:spPr>
        </p:pic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990D989F-90A0-49DB-8263-05C13BDA7847}"/>
                </a:ext>
              </a:extLst>
            </p:cNvPr>
            <p:cNvSpPr/>
            <p:nvPr/>
          </p:nvSpPr>
          <p:spPr>
            <a:xfrm rot="7448644">
              <a:off x="4679762" y="1937830"/>
              <a:ext cx="2645556" cy="2350864"/>
            </a:xfrm>
            <a:prstGeom prst="blockArc">
              <a:avLst>
                <a:gd name="adj1" fmla="val 10819540"/>
                <a:gd name="adj2" fmla="val 19335748"/>
                <a:gd name="adj3" fmla="val 10586"/>
              </a:avLst>
            </a:prstGeom>
            <a:solidFill>
              <a:srgbClr val="6DD5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CEE72A-1DC6-46ED-9E5C-700A82349D49}"/>
                </a:ext>
              </a:extLst>
            </p:cNvPr>
            <p:cNvSpPr txBox="1"/>
            <p:nvPr/>
          </p:nvSpPr>
          <p:spPr>
            <a:xfrm>
              <a:off x="4016401" y="4810532"/>
              <a:ext cx="39826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การออกแบบการเรียนการสอน </a:t>
              </a:r>
              <a:r>
                <a:rPr lang="en-US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ADDIE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22190D1-376D-4192-9CD1-6E2465FB8A9B}"/>
              </a:ext>
            </a:extLst>
          </p:cNvPr>
          <p:cNvGrpSpPr/>
          <p:nvPr/>
        </p:nvGrpSpPr>
        <p:grpSpPr>
          <a:xfrm>
            <a:off x="8188222" y="1484299"/>
            <a:ext cx="3430530" cy="4261081"/>
            <a:chOff x="8188222" y="1484299"/>
            <a:chExt cx="3430530" cy="426108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99DF64-70F7-45EB-8752-8B82DD669800}"/>
                </a:ext>
              </a:extLst>
            </p:cNvPr>
            <p:cNvSpPr/>
            <p:nvPr/>
          </p:nvSpPr>
          <p:spPr>
            <a:xfrm>
              <a:off x="8255867" y="4626789"/>
              <a:ext cx="3353370" cy="1118591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pic>
          <p:nvPicPr>
            <p:cNvPr id="15" name="Picture Placeholder 11">
              <a:extLst>
                <a:ext uri="{FF2B5EF4-FFF2-40B4-BE49-F238E27FC236}">
                  <a16:creationId xmlns:a16="http://schemas.microsoft.com/office/drawing/2014/main" id="{DC7871A4-1363-4209-B20B-76B752D6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27" r="11927"/>
            <a:stretch/>
          </p:blipFill>
          <p:spPr>
            <a:xfrm>
              <a:off x="8490605" y="1484299"/>
              <a:ext cx="2590800" cy="2590800"/>
            </a:xfrm>
            <a:custGeom>
              <a:avLst/>
              <a:gdLst>
                <a:gd name="connsiteX0" fmla="*/ 1155700 w 2311400"/>
                <a:gd name="connsiteY0" fmla="*/ 0 h 2311400"/>
                <a:gd name="connsiteX1" fmla="*/ 2311400 w 2311400"/>
                <a:gd name="connsiteY1" fmla="*/ 1155700 h 2311400"/>
                <a:gd name="connsiteX2" fmla="*/ 1155700 w 2311400"/>
                <a:gd name="connsiteY2" fmla="*/ 2311400 h 2311400"/>
                <a:gd name="connsiteX3" fmla="*/ 0 w 2311400"/>
                <a:gd name="connsiteY3" fmla="*/ 1155700 h 2311400"/>
                <a:gd name="connsiteX4" fmla="*/ 1155700 w 2311400"/>
                <a:gd name="connsiteY4" fmla="*/ 0 h 23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1400" h="2311400">
                  <a:moveTo>
                    <a:pt x="1155700" y="0"/>
                  </a:moveTo>
                  <a:cubicBezTo>
                    <a:pt x="1793975" y="0"/>
                    <a:pt x="2311400" y="517425"/>
                    <a:pt x="2311400" y="1155700"/>
                  </a:cubicBezTo>
                  <a:cubicBezTo>
                    <a:pt x="2311400" y="1793975"/>
                    <a:pt x="1793975" y="2311400"/>
                    <a:pt x="1155700" y="2311400"/>
                  </a:cubicBezTo>
                  <a:cubicBezTo>
                    <a:pt x="517425" y="2311400"/>
                    <a:pt x="0" y="1793975"/>
                    <a:pt x="0" y="1155700"/>
                  </a:cubicBezTo>
                  <a:cubicBezTo>
                    <a:pt x="0" y="517425"/>
                    <a:pt x="517425" y="0"/>
                    <a:pt x="1155700" y="0"/>
                  </a:cubicBezTo>
                  <a:close/>
                </a:path>
              </a:pathLst>
            </a:custGeom>
          </p:spPr>
        </p:pic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5168901B-282D-49FC-B239-31DD057AA37F}"/>
                </a:ext>
              </a:extLst>
            </p:cNvPr>
            <p:cNvSpPr/>
            <p:nvPr/>
          </p:nvSpPr>
          <p:spPr>
            <a:xfrm rot="13990701">
              <a:off x="8241508" y="1864682"/>
              <a:ext cx="2645556" cy="2350864"/>
            </a:xfrm>
            <a:prstGeom prst="blockArc">
              <a:avLst>
                <a:gd name="adj1" fmla="val 10819540"/>
                <a:gd name="adj2" fmla="val 19335748"/>
                <a:gd name="adj3" fmla="val 10586"/>
              </a:avLst>
            </a:prstGeom>
            <a:solidFill>
              <a:srgbClr val="6DD5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Leelawadee" panose="020B0502040204020203" pitchFamily="34" charset="-34"/>
                <a:ea typeface="+mn-ea"/>
                <a:cs typeface="Leelawadee" panose="020B0502040204020203" pitchFamily="34" charset="-34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163964-6383-426D-9A04-E402355DEEC7}"/>
                </a:ext>
              </a:extLst>
            </p:cNvPr>
            <p:cNvSpPr txBox="1"/>
            <p:nvPr/>
          </p:nvSpPr>
          <p:spPr>
            <a:xfrm>
              <a:off x="8188222" y="4823453"/>
              <a:ext cx="34305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การหาความพึงพอใจของผู้เรียน</a:t>
              </a:r>
              <a:endParaRPr lang="en-US" sz="24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6B50D48-E2EA-43B3-9F08-207C11FFBBA8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E5B91F-EEF8-4BBB-A668-442EACAD5278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1A791D6-40B4-43A0-88D2-2EC7733C8C55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9BC3B0-EE1D-48FD-B23D-DE995CADC54B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0E2970-C5EE-4772-A8F1-ED0859CE2119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7A1165-FE04-4C70-9206-4851F477D39C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64272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2D5A59-06BC-4F7F-882E-BC02B87F21EB}"/>
              </a:ext>
            </a:extLst>
          </p:cNvPr>
          <p:cNvSpPr/>
          <p:nvPr/>
        </p:nvSpPr>
        <p:spPr>
          <a:xfrm>
            <a:off x="983341" y="4845848"/>
            <a:ext cx="10655663" cy="1529630"/>
          </a:xfrm>
          <a:prstGeom prst="rect">
            <a:avLst/>
          </a:prstGeom>
          <a:solidFill>
            <a:srgbClr val="DBF3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eelawadee" panose="020B0502040204020203" pitchFamily="34" charset="-34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C60169-7762-442A-ACE8-0AF9FED8A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557" y="413426"/>
            <a:ext cx="5874306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5" y="152245"/>
            <a:ext cx="5462041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ประชากรและกลุ่มตัวอย่าง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5" y="152244"/>
            <a:ext cx="180975" cy="1117755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13953-D5AA-41CA-9637-F31BC47F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43" y="50499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2400" dirty="0">
                <a:solidFill>
                  <a:srgbClr val="040483"/>
                </a:solidFill>
                <a:cs typeface="Leelawadee" panose="020B0502040204020203" pitchFamily="34" charset="-34"/>
              </a:rPr>
              <a:t>นักศึกษาชั้นปีที่ 1 สาขาวิชาเทคโนโลยีสารสนเทศและการสื่อการ คณะเทคโนโลยีสารสนเทศ มหาวิทยาลัยศรีปทุม วิทยาเขตชลบุรี จำนวน 22 คน</a:t>
            </a:r>
            <a:endParaRPr lang="en-US" sz="2400" dirty="0">
              <a:solidFill>
                <a:srgbClr val="040483"/>
              </a:solidFill>
              <a:cs typeface="Leelawadee" panose="020B0502040204020203" pitchFamily="34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26197-11D7-465D-9254-C96DEDB3342C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7E3D50-4A7E-419F-9EC4-38EA2EF41059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1B922A-56FC-4ED1-99F9-3A733D0CC7CB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F74599-2235-483F-81C9-82DFC1D80FDC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D9FBB4-4D92-49ED-A002-C26F8E22A018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9D2F42-6117-4EFA-BC75-A0DD4F8C610F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8470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5" y="152245"/>
            <a:ext cx="5059522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เครื่องมือที่ใช้ในการวิจัย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5" y="152244"/>
            <a:ext cx="141033" cy="1283222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E690F0-7A44-4CD3-BBA2-D8D81E011F99}"/>
              </a:ext>
            </a:extLst>
          </p:cNvPr>
          <p:cNvSpPr/>
          <p:nvPr/>
        </p:nvSpPr>
        <p:spPr>
          <a:xfrm>
            <a:off x="416246" y="870695"/>
            <a:ext cx="2451100" cy="495430"/>
          </a:xfrm>
          <a:prstGeom prst="rect">
            <a:avLst/>
          </a:prstGeom>
          <a:solidFill>
            <a:srgbClr val="ABC9DD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อุปกรณ์วิจัย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2F5CCB-5670-44F7-AF94-4503F8516727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063648-65C9-4A0E-9007-9AF8AA3E0DCF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A51116-1B2E-4C03-8CB5-E9EDF81C65D7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74E9C5-9004-4433-8AE0-B927E9D3ED23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C37E0F-66FA-4E3A-A799-64ED63E510EA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C65BAA-7DB4-41B3-B022-8736D30FD38E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C7104A-0F2C-4D61-BEA9-A0789100885A}"/>
              </a:ext>
            </a:extLst>
          </p:cNvPr>
          <p:cNvGrpSpPr/>
          <p:nvPr/>
        </p:nvGrpSpPr>
        <p:grpSpPr>
          <a:xfrm>
            <a:off x="1344295" y="1872062"/>
            <a:ext cx="3324398" cy="4302455"/>
            <a:chOff x="1344295" y="1872062"/>
            <a:chExt cx="3324398" cy="430245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1B2B6F4-CC24-4F48-A049-04E0231F7984}"/>
                </a:ext>
              </a:extLst>
            </p:cNvPr>
            <p:cNvSpPr/>
            <p:nvPr/>
          </p:nvSpPr>
          <p:spPr>
            <a:xfrm>
              <a:off x="1440854" y="4895746"/>
              <a:ext cx="3143441" cy="1090737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5B6127-608F-40D2-ABA9-975A6922FC9E}"/>
                </a:ext>
              </a:extLst>
            </p:cNvPr>
            <p:cNvSpPr txBox="1"/>
            <p:nvPr/>
          </p:nvSpPr>
          <p:spPr>
            <a:xfrm>
              <a:off x="1489618" y="5066521"/>
              <a:ext cx="317907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th-TH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คอมพิวเตอร์ตั้งโต๊ะ </a:t>
              </a:r>
              <a:endParaRPr lang="en-US" sz="24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  <a:p>
              <a:pPr algn="ctr"/>
              <a:r>
                <a:rPr lang="en-US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Intel Core i7</a:t>
              </a:r>
            </a:p>
            <a:p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380E86-E9EB-40AC-B1E9-97A752F2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295" y="1872062"/>
              <a:ext cx="3240000" cy="219586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9A0450-0E0A-402A-BFD7-8474B30502FD}"/>
              </a:ext>
            </a:extLst>
          </p:cNvPr>
          <p:cNvGrpSpPr/>
          <p:nvPr/>
        </p:nvGrpSpPr>
        <p:grpSpPr>
          <a:xfrm>
            <a:off x="8305176" y="1348240"/>
            <a:ext cx="3341688" cy="4879072"/>
            <a:chOff x="8305176" y="1348240"/>
            <a:chExt cx="3341688" cy="48790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C9BB1C-1B21-4074-B2A9-A7296B9A25F4}"/>
                </a:ext>
              </a:extLst>
            </p:cNvPr>
            <p:cNvSpPr/>
            <p:nvPr/>
          </p:nvSpPr>
          <p:spPr>
            <a:xfrm>
              <a:off x="8350561" y="4907798"/>
              <a:ext cx="3197419" cy="1113905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DE4847-BC00-4B0B-B0DF-96527F19491E}"/>
                </a:ext>
              </a:extLst>
            </p:cNvPr>
            <p:cNvSpPr txBox="1"/>
            <p:nvPr/>
          </p:nvSpPr>
          <p:spPr>
            <a:xfrm>
              <a:off x="8434959" y="5119316"/>
              <a:ext cx="321190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40483"/>
                  </a:solidFill>
                  <a:latin typeface="Leelawadee" panose="020B0502040204020203" pitchFamily="34" charset="-34"/>
                </a:rPr>
                <a:t>IR Obstacle Detection </a:t>
              </a:r>
            </a:p>
            <a:p>
              <a:pPr algn="ctr"/>
              <a:r>
                <a:rPr lang="en-US" sz="2400" dirty="0">
                  <a:solidFill>
                    <a:srgbClr val="040483"/>
                  </a:solidFill>
                  <a:latin typeface="Leelawadee" panose="020B0502040204020203" pitchFamily="34" charset="-34"/>
                </a:rPr>
                <a:t>Module</a:t>
              </a:r>
            </a:p>
            <a:p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D76A36A-CBB5-4C0A-8989-59F8C0F29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5176" y="1348240"/>
              <a:ext cx="3240000" cy="3240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7E2579-C1D0-4582-8594-BEB46059E597}"/>
              </a:ext>
            </a:extLst>
          </p:cNvPr>
          <p:cNvGrpSpPr/>
          <p:nvPr/>
        </p:nvGrpSpPr>
        <p:grpSpPr>
          <a:xfrm>
            <a:off x="4853486" y="1245858"/>
            <a:ext cx="3328278" cy="4763793"/>
            <a:chOff x="4853486" y="1245858"/>
            <a:chExt cx="3328278" cy="47637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57A66A-9495-4691-8449-FCC0B3453E18}"/>
                </a:ext>
              </a:extLst>
            </p:cNvPr>
            <p:cNvSpPr/>
            <p:nvPr/>
          </p:nvSpPr>
          <p:spPr>
            <a:xfrm>
              <a:off x="4984345" y="4918915"/>
              <a:ext cx="3197419" cy="1090736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3D36E9-5C83-47D6-9E36-028209B93B5D}"/>
                </a:ext>
              </a:extLst>
            </p:cNvPr>
            <p:cNvSpPr txBox="1"/>
            <p:nvPr/>
          </p:nvSpPr>
          <p:spPr>
            <a:xfrm>
              <a:off x="5092518" y="5247819"/>
              <a:ext cx="298107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บอร์ด </a:t>
              </a:r>
              <a:r>
                <a:rPr lang="en-US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Arduino uno r3</a:t>
              </a:r>
            </a:p>
            <a:p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91C4B03-9C03-4C96-8132-BB185E6CF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486" y="1245858"/>
              <a:ext cx="3240000" cy="32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534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5" y="156159"/>
            <a:ext cx="4729913" cy="718450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b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เครื่องมือที่ใช้ในการวิจัย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5" y="152244"/>
            <a:ext cx="141033" cy="1283222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E690F0-7A44-4CD3-BBA2-D8D81E011F99}"/>
              </a:ext>
            </a:extLst>
          </p:cNvPr>
          <p:cNvSpPr/>
          <p:nvPr/>
        </p:nvSpPr>
        <p:spPr>
          <a:xfrm>
            <a:off x="416245" y="940036"/>
            <a:ext cx="2451100" cy="495430"/>
          </a:xfrm>
          <a:prstGeom prst="rect">
            <a:avLst/>
          </a:prstGeom>
          <a:solidFill>
            <a:srgbClr val="ABC9DD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อุปกรณ์วิจัย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9A6330-BF5B-43D7-9D3D-D304B899CC5F}"/>
              </a:ext>
            </a:extLst>
          </p:cNvPr>
          <p:cNvGrpSpPr/>
          <p:nvPr/>
        </p:nvGrpSpPr>
        <p:grpSpPr>
          <a:xfrm>
            <a:off x="8565831" y="1802062"/>
            <a:ext cx="2880000" cy="3884226"/>
            <a:chOff x="8565831" y="1802062"/>
            <a:chExt cx="2880000" cy="388422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82A33D-F273-4CF4-B481-52BF7F50914D}"/>
                </a:ext>
              </a:extLst>
            </p:cNvPr>
            <p:cNvSpPr/>
            <p:nvPr/>
          </p:nvSpPr>
          <p:spPr>
            <a:xfrm>
              <a:off x="8899361" y="4914130"/>
              <a:ext cx="2398455" cy="772158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  <a:p>
              <a:pPr algn="ctr"/>
              <a:r>
                <a:rPr lang="th-TH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แหล่งจ่ายไฟ</a:t>
              </a:r>
              <a:endParaRPr lang="en-US" sz="24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DDB5B38-F8F1-402E-B145-B3CAE1DC2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5831" y="1802062"/>
              <a:ext cx="2880000" cy="2880000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CAFD0A9-6F8F-45C9-8BD6-A68A73BF4FA7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D15AD-EE28-4F9B-9A35-D49F5C22C689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A7C05C-5DA3-4F67-8F1B-9A5677C28CD8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51D121-2854-4102-B552-3B889FD431A7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F51C73-CEFA-46A9-924C-C9DA88E86F63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42481F-0C7B-40D8-8CA3-B63BB44B170E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4A4903-CB64-4A13-86E3-1FBA9F1AC44F}"/>
              </a:ext>
            </a:extLst>
          </p:cNvPr>
          <p:cNvGrpSpPr/>
          <p:nvPr/>
        </p:nvGrpSpPr>
        <p:grpSpPr>
          <a:xfrm>
            <a:off x="4243251" y="2006293"/>
            <a:ext cx="3705497" cy="3679995"/>
            <a:chOff x="4243251" y="2006293"/>
            <a:chExt cx="3705497" cy="36799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96BECF-391B-4501-9B70-41D6D5799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251" y="2006293"/>
              <a:ext cx="3705497" cy="2471537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F2AA69-A263-40A5-B1C3-4463D22D27E9}"/>
                </a:ext>
              </a:extLst>
            </p:cNvPr>
            <p:cNvSpPr/>
            <p:nvPr/>
          </p:nvSpPr>
          <p:spPr>
            <a:xfrm>
              <a:off x="4896772" y="4914130"/>
              <a:ext cx="2398455" cy="772158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  <a:p>
              <a:pPr algn="ctr"/>
              <a:r>
                <a:rPr lang="en-US" sz="2400" dirty="0">
                  <a:solidFill>
                    <a:srgbClr val="040483"/>
                  </a:solidFill>
                  <a:latin typeface="Leelawadee" panose="020B0502040204020203" pitchFamily="34" charset="-34"/>
                </a:rPr>
                <a:t>Relay</a:t>
              </a:r>
              <a:endParaRPr lang="en-US" sz="24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C8B3794-CD1C-48F3-AD7D-63CA48ACBCFB}"/>
              </a:ext>
            </a:extLst>
          </p:cNvPr>
          <p:cNvGrpSpPr/>
          <p:nvPr/>
        </p:nvGrpSpPr>
        <p:grpSpPr>
          <a:xfrm>
            <a:off x="806510" y="1871403"/>
            <a:ext cx="2880000" cy="3826936"/>
            <a:chOff x="806510" y="1871403"/>
            <a:chExt cx="2880000" cy="38269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B28887-3061-4ACD-A15F-350654921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510" y="1871403"/>
              <a:ext cx="2880000" cy="2880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81B1D1-6051-4C74-A27E-4FDC89489493}"/>
                </a:ext>
              </a:extLst>
            </p:cNvPr>
            <p:cNvSpPr/>
            <p:nvPr/>
          </p:nvSpPr>
          <p:spPr>
            <a:xfrm>
              <a:off x="872917" y="4926181"/>
              <a:ext cx="2398455" cy="772158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  <a:p>
              <a:pPr algn="ctr">
                <a:lnSpc>
                  <a:spcPct val="300000"/>
                </a:lnSpc>
              </a:pPr>
              <a:r>
                <a:rPr lang="th-TH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ปั๊มน้ำ </a:t>
              </a:r>
              <a:r>
                <a:rPr lang="en-US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DC 5V</a:t>
              </a:r>
            </a:p>
            <a:p>
              <a:pPr algn="ctr"/>
              <a:endParaRPr lang="en-US" sz="24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328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5" y="152244"/>
            <a:ext cx="4357773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เครื่องมือที่ใช้ในการวิจัย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5" y="152244"/>
            <a:ext cx="141033" cy="1283222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E690F0-7A44-4CD3-BBA2-D8D81E011F99}"/>
              </a:ext>
            </a:extLst>
          </p:cNvPr>
          <p:cNvSpPr/>
          <p:nvPr/>
        </p:nvSpPr>
        <p:spPr>
          <a:xfrm>
            <a:off x="416246" y="870695"/>
            <a:ext cx="2451100" cy="495430"/>
          </a:xfrm>
          <a:prstGeom prst="rect">
            <a:avLst/>
          </a:prstGeom>
          <a:solidFill>
            <a:srgbClr val="ABC9DD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อุปกรณ์วิจัย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B90C84-2EFE-419A-9BF6-245F7D2195F4}"/>
              </a:ext>
            </a:extLst>
          </p:cNvPr>
          <p:cNvGrpSpPr/>
          <p:nvPr/>
        </p:nvGrpSpPr>
        <p:grpSpPr>
          <a:xfrm>
            <a:off x="4352051" y="1343785"/>
            <a:ext cx="3600000" cy="4514756"/>
            <a:chOff x="4352051" y="1343785"/>
            <a:chExt cx="3600000" cy="45147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3157D0-64D9-47D7-83F0-5DDCA376C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051" y="1343785"/>
              <a:ext cx="3600000" cy="360000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E9FDE2-37A0-43FC-8F54-6E8DB96E7801}"/>
                </a:ext>
              </a:extLst>
            </p:cNvPr>
            <p:cNvSpPr/>
            <p:nvPr/>
          </p:nvSpPr>
          <p:spPr>
            <a:xfrm>
              <a:off x="4538794" y="5188690"/>
              <a:ext cx="3202130" cy="669851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E9FD9C0-D34B-4F92-ABB8-DF19FECC7A45}"/>
                </a:ext>
              </a:extLst>
            </p:cNvPr>
            <p:cNvSpPr txBox="1"/>
            <p:nvPr/>
          </p:nvSpPr>
          <p:spPr>
            <a:xfrm>
              <a:off x="4577977" y="5290557"/>
              <a:ext cx="3148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สาย</a:t>
              </a:r>
              <a:r>
                <a:rPr lang="th-TH" sz="2400" dirty="0" err="1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จั้มเปอร์</a:t>
              </a:r>
              <a:endParaRPr lang="en-US" sz="2400" dirty="0">
                <a:solidFill>
                  <a:srgbClr val="040483"/>
                </a:solidFill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F3F3082-EA97-4623-BEC2-259C690AA470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B727C-6D89-4D33-97FC-68A6AA60EC71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0B330A-236D-4604-A339-95FDEE0ACC64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91A2B0-3821-4E19-B27E-469A1512DBDF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752179-6493-4FB2-9C0A-0010A92BC434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431EC9-F103-4079-B30D-CB25EFF71C5D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865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AF4522F-142E-4339-9CC8-2663A29B4C02}"/>
              </a:ext>
            </a:extLst>
          </p:cNvPr>
          <p:cNvSpPr/>
          <p:nvPr/>
        </p:nvSpPr>
        <p:spPr>
          <a:xfrm>
            <a:off x="416244" y="152245"/>
            <a:ext cx="5027625" cy="660556"/>
          </a:xfrm>
          <a:prstGeom prst="rect">
            <a:avLst/>
          </a:prstGeom>
          <a:solidFill>
            <a:srgbClr val="82AECC"/>
          </a:solidFill>
          <a:ln w="12700" cap="flat" cmpd="sng" algn="ctr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เครื่องมือที่ใช้ในการวิจัย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6EF92-5395-4631-911A-CD7302F5F015}"/>
              </a:ext>
            </a:extLst>
          </p:cNvPr>
          <p:cNvSpPr/>
          <p:nvPr/>
        </p:nvSpPr>
        <p:spPr>
          <a:xfrm>
            <a:off x="161925" y="152244"/>
            <a:ext cx="141033" cy="1283222"/>
          </a:xfrm>
          <a:prstGeom prst="rect">
            <a:avLst/>
          </a:prstGeom>
          <a:solidFill>
            <a:srgbClr val="DECF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E690F0-7A44-4CD3-BBA2-D8D81E011F99}"/>
              </a:ext>
            </a:extLst>
          </p:cNvPr>
          <p:cNvSpPr/>
          <p:nvPr/>
        </p:nvSpPr>
        <p:spPr>
          <a:xfrm>
            <a:off x="416246" y="870695"/>
            <a:ext cx="2451100" cy="495430"/>
          </a:xfrm>
          <a:prstGeom prst="rect">
            <a:avLst/>
          </a:prstGeom>
          <a:solidFill>
            <a:srgbClr val="ABC9DD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Leelawadee" panose="020B0502040204020203" pitchFamily="34" charset="-34"/>
                <a:cs typeface="Leelawadee" panose="020B0502040204020203" pitchFamily="34" charset="-34"/>
              </a:rPr>
              <a:t>โปรแกรม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95914E-998D-43FA-95B2-4EA57159343C}"/>
              </a:ext>
            </a:extLst>
          </p:cNvPr>
          <p:cNvSpPr/>
          <p:nvPr/>
        </p:nvSpPr>
        <p:spPr>
          <a:xfrm rot="10800000">
            <a:off x="85120" y="668045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BFB619-BC77-4DAE-A38D-B47D82EB5F10}"/>
              </a:ext>
            </a:extLst>
          </p:cNvPr>
          <p:cNvSpPr/>
          <p:nvPr/>
        </p:nvSpPr>
        <p:spPr>
          <a:xfrm rot="5400000">
            <a:off x="-832881" y="5728532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31B00F-7A91-423B-B76C-279E55FA7FBB}"/>
              </a:ext>
            </a:extLst>
          </p:cNvPr>
          <p:cNvSpPr/>
          <p:nvPr/>
        </p:nvSpPr>
        <p:spPr>
          <a:xfrm rot="16200000">
            <a:off x="11050556" y="1071676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99DD4B-8696-452B-B9B7-C983AA9B0E44}"/>
              </a:ext>
            </a:extLst>
          </p:cNvPr>
          <p:cNvSpPr/>
          <p:nvPr/>
        </p:nvSpPr>
        <p:spPr>
          <a:xfrm rot="10800000">
            <a:off x="10119856" y="98244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625DAD-0FC6-4BD0-A9F9-F493A4B3199E}"/>
              </a:ext>
            </a:extLst>
          </p:cNvPr>
          <p:cNvSpPr/>
          <p:nvPr/>
        </p:nvSpPr>
        <p:spPr>
          <a:xfrm>
            <a:off x="10107156" y="6678013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FF147B-5249-4585-857E-D10D7CC46208}"/>
              </a:ext>
            </a:extLst>
          </p:cNvPr>
          <p:cNvSpPr/>
          <p:nvPr/>
        </p:nvSpPr>
        <p:spPr>
          <a:xfrm rot="16200000">
            <a:off x="11016590" y="5673279"/>
            <a:ext cx="1944000" cy="108000"/>
          </a:xfrm>
          <a:prstGeom prst="rect">
            <a:avLst/>
          </a:prstGeom>
          <a:solidFill>
            <a:srgbClr val="DEC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Leelawadee" panose="020B0502040204020203" pitchFamily="34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8B33A17-86DD-44D1-8413-A2E23E1A1191}"/>
              </a:ext>
            </a:extLst>
          </p:cNvPr>
          <p:cNvGrpSpPr/>
          <p:nvPr/>
        </p:nvGrpSpPr>
        <p:grpSpPr>
          <a:xfrm>
            <a:off x="1948007" y="1798041"/>
            <a:ext cx="3202130" cy="3826970"/>
            <a:chOff x="1948007" y="1798041"/>
            <a:chExt cx="3202130" cy="38269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8F776E-B49D-4475-83A6-35C06CCC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0269" y="1798041"/>
              <a:ext cx="2880000" cy="2880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F08388-89C5-4281-94CD-5319BCE63C9A}"/>
                </a:ext>
              </a:extLst>
            </p:cNvPr>
            <p:cNvSpPr/>
            <p:nvPr/>
          </p:nvSpPr>
          <p:spPr>
            <a:xfrm>
              <a:off x="1948007" y="4964455"/>
              <a:ext cx="3202130" cy="660556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E05204-1576-4C0C-8C64-BFDC540E274D}"/>
                </a:ext>
              </a:extLst>
            </p:cNvPr>
            <p:cNvSpPr txBox="1"/>
            <p:nvPr/>
          </p:nvSpPr>
          <p:spPr>
            <a:xfrm>
              <a:off x="1987190" y="5033704"/>
              <a:ext cx="313780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40483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Arduino IDE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CE62A1D-AFC5-4826-A546-4706B634676A}"/>
              </a:ext>
            </a:extLst>
          </p:cNvPr>
          <p:cNvGrpSpPr/>
          <p:nvPr/>
        </p:nvGrpSpPr>
        <p:grpSpPr>
          <a:xfrm>
            <a:off x="7067006" y="1798041"/>
            <a:ext cx="3202130" cy="3826970"/>
            <a:chOff x="7067006" y="1798041"/>
            <a:chExt cx="3202130" cy="38269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0FA7D3-8E03-4440-888D-DB3915E9D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7006" y="1798041"/>
              <a:ext cx="2880000" cy="2880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9A345EF-5007-4110-9A51-A6F5A25B6F90}"/>
                </a:ext>
              </a:extLst>
            </p:cNvPr>
            <p:cNvSpPr/>
            <p:nvPr/>
          </p:nvSpPr>
          <p:spPr>
            <a:xfrm>
              <a:off x="7067006" y="4964455"/>
              <a:ext cx="3202130" cy="660556"/>
            </a:xfrm>
            <a:prstGeom prst="rect">
              <a:avLst/>
            </a:prstGeom>
            <a:solidFill>
              <a:srgbClr val="DBF3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eelawadee" panose="020B0502040204020203" pitchFamily="34" charset="-34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04CB88-9462-4599-8E7D-AD0C05EBEFDD}"/>
                </a:ext>
              </a:extLst>
            </p:cNvPr>
            <p:cNvSpPr txBox="1"/>
            <p:nvPr/>
          </p:nvSpPr>
          <p:spPr>
            <a:xfrm>
              <a:off x="7106189" y="5033704"/>
              <a:ext cx="314814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40483"/>
                  </a:solidFill>
                  <a:latin typeface="Leelawadee" panose="020B0502040204020203" pitchFamily="34" charset="-34"/>
                </a:rPr>
                <a:t>Google 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147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1150</Words>
  <Application>Microsoft Office PowerPoint</Application>
  <PresentationFormat>Widescreen</PresentationFormat>
  <Paragraphs>185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Kanit</vt:lpstr>
      <vt:lpstr>Arial</vt:lpstr>
      <vt:lpstr>Calibri</vt:lpstr>
      <vt:lpstr>Leelawadee</vt:lpstr>
      <vt:lpstr>Office Theme</vt:lpstr>
      <vt:lpstr>PowerPoint Presentation</vt:lpstr>
      <vt:lpstr>PowerPoint Presentation</vt:lpstr>
      <vt:lpstr>PowerPoint Presentation</vt:lpstr>
      <vt:lpstr>PowerPoint Presentation</vt:lpstr>
      <vt:lpstr>นักศึกษาชั้นปีที่ 1 สาขาวิชาเทคโนโลยีสารสนเทศและการสื่อการ คณะเทคโนโลยีสารสนเทศ มหาวิทยาลัยศรีปทุม วิทยาเขตชลบุรี จำนวน 22 คน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RAKSITKAN LUNLAWAN</dc:creator>
  <cp:lastModifiedBy>RAKSITKAN LUNLAWAN</cp:lastModifiedBy>
  <cp:revision>78</cp:revision>
  <dcterms:created xsi:type="dcterms:W3CDTF">2021-01-14T06:00:47Z</dcterms:created>
  <dcterms:modified xsi:type="dcterms:W3CDTF">2021-01-24T19:38:57Z</dcterms:modified>
</cp:coreProperties>
</file>